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2"/>
  </p:notesMasterIdLst>
  <p:sldIdLst>
    <p:sldId id="256" r:id="rId2"/>
    <p:sldId id="28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7" r:id="rId20"/>
    <p:sldId id="278" r:id="rId21"/>
    <p:sldId id="274" r:id="rId22"/>
    <p:sldId id="279" r:id="rId23"/>
    <p:sldId id="280" r:id="rId24"/>
    <p:sldId id="282" r:id="rId25"/>
    <p:sldId id="281" r:id="rId26"/>
    <p:sldId id="275" r:id="rId27"/>
    <p:sldId id="283" r:id="rId28"/>
    <p:sldId id="284" r:id="rId29"/>
    <p:sldId id="286"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tx>
            <c:strRef>
              <c:f>Sheet1!$B$1</c:f>
              <c:strCache>
                <c:ptCount val="1"/>
                <c:pt idx="0">
                  <c:v>Derivata exactă</c:v>
                </c:pt>
              </c:strCache>
            </c:strRef>
          </c:tx>
          <c:spPr>
            <a:solidFill>
              <a:schemeClr val="accent6">
                <a:lumMod val="40000"/>
                <a:lumOff val="60000"/>
              </a:schemeClr>
            </a:solidFill>
            <a:ln>
              <a:solidFill>
                <a:schemeClr val="bg2">
                  <a:lumMod val="75000"/>
                </a:schemeClr>
              </a:solidFill>
            </a:ln>
          </c:spPr>
          <c:cat>
            <c:numRef>
              <c:f>Sheet1!$A$2:$A$5</c:f>
              <c:numCache>
                <c:formatCode>General</c:formatCode>
                <c:ptCount val="4"/>
              </c:numCache>
            </c:numRef>
          </c:cat>
          <c:val>
            <c:numRef>
              <c:f>Sheet1!$B$2:$B$5</c:f>
              <c:numCache>
                <c:formatCode>General</c:formatCode>
                <c:ptCount val="4"/>
                <c:pt idx="0">
                  <c:v>0.6666000000000003</c:v>
                </c:pt>
                <c:pt idx="1">
                  <c:v>0.22220000000000006</c:v>
                </c:pt>
              </c:numCache>
            </c:numRef>
          </c:val>
        </c:ser>
        <c:ser>
          <c:idx val="1"/>
          <c:order val="1"/>
          <c:tx>
            <c:strRef>
              <c:f>Sheet1!$C$1</c:f>
              <c:strCache>
                <c:ptCount val="1"/>
                <c:pt idx="0">
                  <c:v>Derivata aprox. în 3 pct. echid.</c:v>
                </c:pt>
              </c:strCache>
            </c:strRef>
          </c:tx>
          <c:spPr>
            <a:solidFill>
              <a:srgbClr val="FF99FF"/>
            </a:solidFill>
          </c:spPr>
          <c:cat>
            <c:numRef>
              <c:f>Sheet1!$A$2:$A$5</c:f>
              <c:numCache>
                <c:formatCode>General</c:formatCode>
                <c:ptCount val="4"/>
              </c:numCache>
            </c:numRef>
          </c:cat>
          <c:val>
            <c:numRef>
              <c:f>Sheet1!$C$2:$C$5</c:f>
              <c:numCache>
                <c:formatCode>General</c:formatCode>
                <c:ptCount val="4"/>
                <c:pt idx="0">
                  <c:v>0.6667000000000004</c:v>
                </c:pt>
                <c:pt idx="1">
                  <c:v>0.22500000000000006</c:v>
                </c:pt>
              </c:numCache>
            </c:numRef>
          </c:val>
        </c:ser>
        <c:ser>
          <c:idx val="2"/>
          <c:order val="2"/>
          <c:tx>
            <c:strRef>
              <c:f>Sheet1!$D$1</c:f>
              <c:strCache>
                <c:ptCount val="1"/>
                <c:pt idx="0">
                  <c:v>Derivata aprox. în 3 pct. neechid.</c:v>
                </c:pt>
              </c:strCache>
            </c:strRef>
          </c:tx>
          <c:spPr>
            <a:solidFill>
              <a:schemeClr val="accent2"/>
            </a:solidFill>
            <a:ln>
              <a:solidFill>
                <a:schemeClr val="accent6">
                  <a:lumMod val="75000"/>
                </a:schemeClr>
              </a:solidFill>
            </a:ln>
          </c:spPr>
          <c:cat>
            <c:numRef>
              <c:f>Sheet1!$A$2:$A$5</c:f>
              <c:numCache>
                <c:formatCode>General</c:formatCode>
                <c:ptCount val="4"/>
              </c:numCache>
            </c:numRef>
          </c:cat>
          <c:val>
            <c:numRef>
              <c:f>Sheet1!$D$2:$D$5</c:f>
              <c:numCache>
                <c:formatCode>General</c:formatCode>
                <c:ptCount val="4"/>
                <c:pt idx="0">
                  <c:v>0.6665000000000002</c:v>
                </c:pt>
                <c:pt idx="1">
                  <c:v>0.20680000000000001</c:v>
                </c:pt>
              </c:numCache>
            </c:numRef>
          </c:val>
        </c:ser>
        <c:shape val="box"/>
        <c:axId val="109217280"/>
        <c:axId val="109218816"/>
        <c:axId val="0"/>
      </c:bar3DChart>
      <c:catAx>
        <c:axId val="109217280"/>
        <c:scaling>
          <c:orientation val="minMax"/>
        </c:scaling>
        <c:axPos val="b"/>
        <c:numFmt formatCode="General" sourceLinked="1"/>
        <c:tickLblPos val="nextTo"/>
        <c:crossAx val="109218816"/>
        <c:crosses val="autoZero"/>
        <c:auto val="1"/>
        <c:lblAlgn val="ctr"/>
        <c:lblOffset val="100"/>
      </c:catAx>
      <c:valAx>
        <c:axId val="109218816"/>
        <c:scaling>
          <c:orientation val="minMax"/>
        </c:scaling>
        <c:axPos val="l"/>
        <c:majorGridlines/>
        <c:numFmt formatCode="General" sourceLinked="1"/>
        <c:tickLblPos val="nextTo"/>
        <c:crossAx val="109217280"/>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tx>
            <c:strRef>
              <c:f>Sheet1!$B$1</c:f>
              <c:strCache>
                <c:ptCount val="1"/>
                <c:pt idx="0">
                  <c:v>Derivata exacta</c:v>
                </c:pt>
              </c:strCache>
            </c:strRef>
          </c:tx>
          <c:spPr>
            <a:solidFill>
              <a:srgbClr val="FF0000"/>
            </a:solidFill>
          </c:spPr>
          <c:cat>
            <c:numRef>
              <c:f>Sheet1!$A$2:$A$5</c:f>
              <c:numCache>
                <c:formatCode>General</c:formatCode>
                <c:ptCount val="4"/>
              </c:numCache>
            </c:numRef>
          </c:cat>
          <c:val>
            <c:numRef>
              <c:f>Sheet1!$B$2:$B$5</c:f>
              <c:numCache>
                <c:formatCode>General</c:formatCode>
                <c:ptCount val="4"/>
                <c:pt idx="0">
                  <c:v>0.66659999999999997</c:v>
                </c:pt>
                <c:pt idx="1">
                  <c:v>0.22220000000000001</c:v>
                </c:pt>
                <c:pt idx="2">
                  <c:v>-0.14810000000000001</c:v>
                </c:pt>
                <c:pt idx="3">
                  <c:v>-4.9299999999999997E-2</c:v>
                </c:pt>
              </c:numCache>
            </c:numRef>
          </c:val>
        </c:ser>
        <c:ser>
          <c:idx val="1"/>
          <c:order val="1"/>
          <c:tx>
            <c:strRef>
              <c:f>Sheet1!$C$1</c:f>
              <c:strCache>
                <c:ptCount val="1"/>
                <c:pt idx="0">
                  <c:v>Derivata aprox. în 5 pct. echid.</c:v>
                </c:pt>
              </c:strCache>
            </c:strRef>
          </c:tx>
          <c:spPr>
            <a:solidFill>
              <a:schemeClr val="accent1"/>
            </a:solidFill>
          </c:spPr>
          <c:cat>
            <c:numRef>
              <c:f>Sheet1!$A$2:$A$5</c:f>
              <c:numCache>
                <c:formatCode>General</c:formatCode>
                <c:ptCount val="4"/>
              </c:numCache>
            </c:numRef>
          </c:cat>
          <c:val>
            <c:numRef>
              <c:f>Sheet1!$C$2:$C$5</c:f>
              <c:numCache>
                <c:formatCode>General</c:formatCode>
                <c:ptCount val="4"/>
                <c:pt idx="0">
                  <c:v>0.66679999999999995</c:v>
                </c:pt>
                <c:pt idx="1">
                  <c:v>0.22500000000000001</c:v>
                </c:pt>
                <c:pt idx="2">
                  <c:v>-1.25</c:v>
                </c:pt>
                <c:pt idx="3">
                  <c:v>0</c:v>
                </c:pt>
              </c:numCache>
            </c:numRef>
          </c:val>
        </c:ser>
        <c:ser>
          <c:idx val="2"/>
          <c:order val="2"/>
          <c:tx>
            <c:strRef>
              <c:f>Sheet1!$D$1</c:f>
              <c:strCache>
                <c:ptCount val="1"/>
                <c:pt idx="0">
                  <c:v>Derivata aprox. în 5 pct. neechid</c:v>
                </c:pt>
              </c:strCache>
            </c:strRef>
          </c:tx>
          <c:spPr>
            <a:solidFill>
              <a:schemeClr val="accent6">
                <a:lumMod val="40000"/>
                <a:lumOff val="60000"/>
              </a:schemeClr>
            </a:solidFill>
          </c:spPr>
          <c:cat>
            <c:numRef>
              <c:f>Sheet1!$A$2:$A$5</c:f>
              <c:numCache>
                <c:formatCode>General</c:formatCode>
                <c:ptCount val="4"/>
              </c:numCache>
            </c:numRef>
          </c:cat>
          <c:val>
            <c:numRef>
              <c:f>Sheet1!$D$2:$D$5</c:f>
              <c:numCache>
                <c:formatCode>General</c:formatCode>
                <c:ptCount val="4"/>
                <c:pt idx="0">
                  <c:v>0.66610000000000003</c:v>
                </c:pt>
                <c:pt idx="1">
                  <c:v>0.15759999999999999</c:v>
                </c:pt>
                <c:pt idx="2">
                  <c:v>0.72899999999999998</c:v>
                </c:pt>
                <c:pt idx="3">
                  <c:v>45.832500000000003</c:v>
                </c:pt>
              </c:numCache>
            </c:numRef>
          </c:val>
        </c:ser>
        <c:shape val="box"/>
        <c:axId val="109994752"/>
        <c:axId val="109996288"/>
        <c:axId val="0"/>
      </c:bar3DChart>
      <c:catAx>
        <c:axId val="109994752"/>
        <c:scaling>
          <c:orientation val="minMax"/>
        </c:scaling>
        <c:axPos val="b"/>
        <c:numFmt formatCode="General" sourceLinked="1"/>
        <c:tickLblPos val="nextTo"/>
        <c:crossAx val="109996288"/>
        <c:crosses val="autoZero"/>
        <c:auto val="1"/>
        <c:lblAlgn val="ctr"/>
        <c:lblOffset val="100"/>
      </c:catAx>
      <c:valAx>
        <c:axId val="109996288"/>
        <c:scaling>
          <c:orientation val="minMax"/>
        </c:scaling>
        <c:axPos val="l"/>
        <c:majorGridlines/>
        <c:numFmt formatCode="General" sourceLinked="1"/>
        <c:tickLblPos val="nextTo"/>
        <c:crossAx val="109994752"/>
        <c:crosses val="autoZero"/>
        <c:crossBetween val="between"/>
      </c:valAx>
    </c:plotArea>
    <c:legend>
      <c:legendPos val="r"/>
      <c:layout/>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8.wmf"/><Relationship Id="rId5" Type="http://schemas.openxmlformats.org/officeDocument/2006/relationships/image" Target="../media/image36.wmf"/><Relationship Id="rId4"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5.wmf"/><Relationship Id="rId4"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0.wmf"/><Relationship Id="rId1" Type="http://schemas.openxmlformats.org/officeDocument/2006/relationships/image" Target="../media/image23.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2B70A2-7629-47FB-B402-9AF3FEE5010F}" type="datetimeFigureOut">
              <a:rPr lang="en-US" smtClean="0"/>
              <a:pPr/>
              <a:t>7/4/2013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99AF-D947-40D1-AFC4-5E2586FB8D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E599AF-D947-40D1-AFC4-5E2586FB8DE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B268E7-B771-4D24-A181-D2AF2B9720F2}" type="datetimeFigureOut">
              <a:rPr lang="en-US" smtClean="0"/>
              <a:pPr/>
              <a:t>7/4/2013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78F1F39-10F0-4F91-AECB-2BCC2EA9E9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cover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B268E7-B771-4D24-A181-D2AF2B9720F2}" type="datetimeFigureOut">
              <a:rPr lang="en-US" smtClean="0"/>
              <a:pPr/>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B268E7-B771-4D24-A181-D2AF2B9720F2}" type="datetimeFigureOut">
              <a:rPr lang="en-US" smtClean="0"/>
              <a:pPr/>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B268E7-B771-4D24-A181-D2AF2B9720F2}" type="datetimeFigureOut">
              <a:rPr lang="en-US" smtClean="0"/>
              <a:pPr/>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B268E7-B771-4D24-A181-D2AF2B9720F2}" type="datetimeFigureOut">
              <a:rPr lang="en-US" smtClean="0"/>
              <a:pPr/>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F1F39-10F0-4F91-AECB-2BCC2EA9E9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cover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B268E7-B771-4D24-A181-D2AF2B9720F2}" type="datetimeFigureOut">
              <a:rPr lang="en-US" smtClean="0"/>
              <a:pPr/>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B268E7-B771-4D24-A181-D2AF2B9720F2}" type="datetimeFigureOut">
              <a:rPr lang="en-US" smtClean="0"/>
              <a:pPr/>
              <a:t>7/4/2013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B268E7-B771-4D24-A181-D2AF2B9720F2}" type="datetimeFigureOut">
              <a:rPr lang="en-US" smtClean="0"/>
              <a:pPr/>
              <a:t>7/4/2013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268E7-B771-4D24-A181-D2AF2B9720F2}" type="datetimeFigureOut">
              <a:rPr lang="en-US" smtClean="0"/>
              <a:pPr/>
              <a:t>7/4/2013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B268E7-B771-4D24-A181-D2AF2B9720F2}" type="datetimeFigureOut">
              <a:rPr lang="en-US" smtClean="0"/>
              <a:pPr/>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F1F39-10F0-4F91-AECB-2BCC2EA9E99D}" type="slidenum">
              <a:rPr lang="en-US" smtClean="0"/>
              <a:pPr/>
              <a:t>‹#›</a:t>
            </a:fld>
            <a:endParaRPr lang="en-US"/>
          </a:p>
        </p:txBody>
      </p:sp>
    </p:spTree>
  </p:cSld>
  <p:clrMapOvr>
    <a:masterClrMapping/>
  </p:clrMapOvr>
  <p:transition spd="med">
    <p:cover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B268E7-B771-4D24-A181-D2AF2B9720F2}" type="datetimeFigureOut">
              <a:rPr lang="en-US" smtClean="0"/>
              <a:pPr/>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78F1F39-10F0-4F91-AECB-2BCC2EA9E99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cover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B268E7-B771-4D24-A181-D2AF2B9720F2}" type="datetimeFigureOut">
              <a:rPr lang="en-US" smtClean="0"/>
              <a:pPr/>
              <a:t>7/4/2013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8F1F39-10F0-4F91-AECB-2BCC2EA9E99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cover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10.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6.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6.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34.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oleObject" Target="../embeddings/oleObject44.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643314"/>
            <a:ext cx="9144000" cy="4643470"/>
          </a:xfrm>
        </p:spPr>
        <p:txBody>
          <a:bodyPr>
            <a:normAutofit fontScale="90000"/>
          </a:bodyPr>
          <a:lstStyle/>
          <a:p>
            <a:pPr algn="ctr"/>
            <a:r>
              <a:rPr lang="en-US" sz="4000" b="1" dirty="0" smtClean="0">
                <a:latin typeface="Baskerville Old Face" pitchFamily="18" charset="0"/>
              </a:rPr>
              <a:t/>
            </a:r>
            <a:br>
              <a:rPr lang="en-US" sz="4000" b="1" dirty="0" smtClean="0">
                <a:latin typeface="Baskerville Old Face" pitchFamily="18" charset="0"/>
              </a:rPr>
            </a:br>
            <a:r>
              <a:rPr lang="ro-RO" sz="4000" b="1" dirty="0" smtClean="0">
                <a:latin typeface="Baskerville Old Face" pitchFamily="18" charset="0"/>
              </a:rPr>
              <a:t> </a:t>
            </a:r>
            <a:r>
              <a:rPr lang="en-US" sz="4000" dirty="0" smtClean="0">
                <a:latin typeface="Baskerville Old Face" pitchFamily="18" charset="0"/>
              </a:rPr>
              <a:t/>
            </a:r>
            <a:br>
              <a:rPr lang="en-US" sz="4000" dirty="0" smtClean="0">
                <a:latin typeface="Baskerville Old Face" pitchFamily="18" charset="0"/>
              </a:rPr>
            </a:br>
            <a:r>
              <a:rPr lang="ro-RO" sz="4000" dirty="0" smtClean="0">
                <a:latin typeface="Baskerville Old Face" pitchFamily="18" charset="0"/>
              </a:rPr>
              <a:t>	</a:t>
            </a:r>
            <a:r>
              <a:rPr lang="ro-RO" sz="4000" b="1" dirty="0" smtClean="0">
                <a:latin typeface="Baskerville Old Face" pitchFamily="18" charset="0"/>
              </a:rPr>
              <a:t>CALCULUL APROXIMATIV AL DERIVATELOR  DE ORDIN SUPERIOR CÂND SE CUNOAȘTE VALOAREA FUNCȚIEI ÎN CINCI PUNCTE NEECHIDISTANTE</a:t>
            </a:r>
            <a:r>
              <a:rPr lang="en-US" dirty="0" smtClean="0">
                <a:latin typeface="Baskerville Old Face" pitchFamily="18" charset="0"/>
              </a:rPr>
              <a:t/>
            </a:r>
            <a:br>
              <a:rPr lang="en-US" dirty="0" smtClean="0">
                <a:latin typeface="Baskerville Old Face" pitchFamily="18" charset="0"/>
              </a:rPr>
            </a:br>
            <a:r>
              <a:rPr lang="ro-RO" b="1" dirty="0" smtClean="0">
                <a:latin typeface="Baskerville Old Face" pitchFamily="18" charset="0"/>
              </a:rPr>
              <a:t> </a:t>
            </a:r>
            <a:r>
              <a:rPr lang="en-US" dirty="0" smtClean="0"/>
              <a:t/>
            </a:r>
            <a:br>
              <a:rPr lang="en-US" dirty="0" smtClean="0"/>
            </a:br>
            <a:r>
              <a:rPr lang="en-US" b="1" dirty="0"/>
              <a:t/>
            </a:r>
            <a:br>
              <a:rPr lang="en-US" b="1" dirty="0"/>
            </a:br>
            <a:r>
              <a:rPr lang="ro-RO" b="1" dirty="0" smtClean="0"/>
              <a:t/>
            </a:r>
            <a:br>
              <a:rPr lang="ro-RO" b="1" dirty="0" smtClean="0"/>
            </a:br>
            <a:r>
              <a:rPr lang="ro-RO" b="1" dirty="0" smtClean="0"/>
              <a:t>	    </a:t>
            </a:r>
            <a:r>
              <a:rPr lang="en-US" sz="4000" dirty="0"/>
              <a:t/>
            </a:r>
            <a:br>
              <a:rPr lang="en-US" sz="4000" dirty="0"/>
            </a:br>
            <a:endParaRPr lang="en-US" sz="4000" dirty="0"/>
          </a:p>
        </p:txBody>
      </p:sp>
      <p:sp>
        <p:nvSpPr>
          <p:cNvPr id="3" name="TextBox 2"/>
          <p:cNvSpPr txBox="1"/>
          <p:nvPr/>
        </p:nvSpPr>
        <p:spPr>
          <a:xfrm>
            <a:off x="428596" y="5500702"/>
            <a:ext cx="4714908" cy="646331"/>
          </a:xfrm>
          <a:prstGeom prst="rect">
            <a:avLst/>
          </a:prstGeom>
          <a:noFill/>
        </p:spPr>
        <p:txBody>
          <a:bodyPr wrap="square" rtlCol="0">
            <a:spAutoFit/>
          </a:bodyPr>
          <a:lstStyle/>
          <a:p>
            <a:r>
              <a:rPr lang="ro-RO" b="1" dirty="0" smtClean="0"/>
              <a:t>Conducător ştiinţific:</a:t>
            </a:r>
            <a:endParaRPr lang="en-US" dirty="0" smtClean="0"/>
          </a:p>
          <a:p>
            <a:r>
              <a:rPr lang="ro-RO" b="1" dirty="0" smtClean="0"/>
              <a:t>     CONF. MAT. DR. ING. DINU TĂNASE</a:t>
            </a:r>
            <a:endParaRPr lang="en-US" dirty="0"/>
          </a:p>
        </p:txBody>
      </p:sp>
      <p:sp>
        <p:nvSpPr>
          <p:cNvPr id="6" name="TextBox 5"/>
          <p:cNvSpPr txBox="1"/>
          <p:nvPr/>
        </p:nvSpPr>
        <p:spPr>
          <a:xfrm>
            <a:off x="5500694" y="5643578"/>
            <a:ext cx="3214710" cy="646331"/>
          </a:xfrm>
          <a:prstGeom prst="rect">
            <a:avLst/>
          </a:prstGeom>
          <a:noFill/>
        </p:spPr>
        <p:txBody>
          <a:bodyPr wrap="square" rtlCol="0">
            <a:spAutoFit/>
          </a:bodyPr>
          <a:lstStyle/>
          <a:p>
            <a:r>
              <a:rPr lang="ro-RO" b="1" dirty="0" smtClean="0"/>
              <a:t> Absolventă:</a:t>
            </a:r>
            <a:endParaRPr lang="en-US" dirty="0" smtClean="0"/>
          </a:p>
          <a:p>
            <a:r>
              <a:rPr lang="ro-RO" b="1" dirty="0" smtClean="0"/>
              <a:t>STĂNESCU N. GEORGETA</a:t>
            </a:r>
            <a:endParaRPr lang="en-US" dirty="0"/>
          </a:p>
        </p:txBody>
      </p:sp>
    </p:spTree>
  </p:cSld>
  <p:clrMapOvr>
    <a:masterClrMapping/>
  </p:clrMapOvr>
  <p:transition spd="med">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928934"/>
            <a:ext cx="8305800" cy="1143000"/>
          </a:xfrm>
        </p:spPr>
        <p:txBody>
          <a:bodyPr>
            <a:normAutofit/>
          </a:bodyPr>
          <a:lstStyle/>
          <a:p>
            <a:r>
              <a:rPr lang="en-US" dirty="0" smtClean="0"/>
              <a:t>	</a:t>
            </a:r>
            <a:r>
              <a:rPr lang="en-US" sz="7200" b="1" dirty="0" smtClean="0">
                <a:latin typeface="Baskerville Old Face" pitchFamily="18" charset="0"/>
              </a:rPr>
              <a:t>CAPITOLUL  III</a:t>
            </a:r>
            <a:endParaRPr lang="en-US" sz="7200" b="1"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57298"/>
            <a:ext cx="8305800" cy="1143000"/>
          </a:xfrm>
        </p:spPr>
        <p:txBody>
          <a:bodyPr>
            <a:normAutofit fontScale="90000"/>
          </a:bodyPr>
          <a:lstStyle/>
          <a:p>
            <a:r>
              <a:rPr lang="en-US" sz="2700" b="1" dirty="0" smtClean="0">
                <a:latin typeface="Baskerville Old Face" pitchFamily="18" charset="0"/>
              </a:rPr>
              <a:t>	</a:t>
            </a:r>
            <a:r>
              <a:rPr lang="ro-RO" sz="3100" b="1" dirty="0" smtClean="0">
                <a:latin typeface="Baskerville Old Face" pitchFamily="18" charset="0"/>
              </a:rPr>
              <a:t>3.1. Calculul aproximativ al derivatelor unei funcții când se cunoaște valoarea funcției în cinci puncte echidistante</a:t>
            </a:r>
            <a:r>
              <a:rPr lang="en-US" dirty="0" smtClean="0"/>
              <a:t/>
            </a:r>
            <a:br>
              <a:rPr lang="en-US" dirty="0" smtClean="0"/>
            </a:br>
            <a:endParaRPr lang="en-US" dirty="0"/>
          </a:p>
        </p:txBody>
      </p:sp>
      <p:sp>
        <p:nvSpPr>
          <p:cNvPr id="1228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84" name="Object 4"/>
          <p:cNvGraphicFramePr>
            <a:graphicFrameLocks noChangeAspect="1"/>
          </p:cNvGraphicFramePr>
          <p:nvPr/>
        </p:nvGraphicFramePr>
        <p:xfrm>
          <a:off x="500034" y="1857364"/>
          <a:ext cx="7500990" cy="990697"/>
        </p:xfrm>
        <a:graphic>
          <a:graphicData uri="http://schemas.openxmlformats.org/presentationml/2006/ole">
            <p:oleObj spid="_x0000_s122884" name="Equation" r:id="rId3" imgW="3098800" imgH="393700" progId="Equation.DSMT4">
              <p:embed/>
            </p:oleObj>
          </a:graphicData>
        </a:graphic>
      </p:graphicFrame>
      <p:sp>
        <p:nvSpPr>
          <p:cNvPr id="1228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86" name="Object 6"/>
          <p:cNvGraphicFramePr>
            <a:graphicFrameLocks noChangeAspect="1"/>
          </p:cNvGraphicFramePr>
          <p:nvPr/>
        </p:nvGraphicFramePr>
        <p:xfrm>
          <a:off x="500034" y="2786058"/>
          <a:ext cx="8643966" cy="928694"/>
        </p:xfrm>
        <a:graphic>
          <a:graphicData uri="http://schemas.openxmlformats.org/presentationml/2006/ole">
            <p:oleObj spid="_x0000_s122886" name="Equation" r:id="rId4" imgW="4673600" imgH="393700" progId="Equation.DSMT4">
              <p:embed/>
            </p:oleObj>
          </a:graphicData>
        </a:graphic>
      </p:graphicFrame>
      <p:sp>
        <p:nvSpPr>
          <p:cNvPr id="1228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88" name="Object 8"/>
          <p:cNvGraphicFramePr>
            <a:graphicFrameLocks noChangeAspect="1"/>
          </p:cNvGraphicFramePr>
          <p:nvPr/>
        </p:nvGraphicFramePr>
        <p:xfrm>
          <a:off x="428596" y="3643314"/>
          <a:ext cx="7929618" cy="954529"/>
        </p:xfrm>
        <a:graphic>
          <a:graphicData uri="http://schemas.openxmlformats.org/presentationml/2006/ole">
            <p:oleObj spid="_x0000_s122888" name="Equation" r:id="rId5" imgW="3149600" imgH="393700" progId="Equation.DSMT4">
              <p:embed/>
            </p:oleObj>
          </a:graphicData>
        </a:graphic>
      </p:graphicFrame>
      <p:sp>
        <p:nvSpPr>
          <p:cNvPr id="1228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90" name="Object 10"/>
          <p:cNvGraphicFramePr>
            <a:graphicFrameLocks noChangeAspect="1"/>
          </p:cNvGraphicFramePr>
          <p:nvPr/>
        </p:nvGraphicFramePr>
        <p:xfrm>
          <a:off x="285720" y="4714884"/>
          <a:ext cx="8286809" cy="857256"/>
        </p:xfrm>
        <a:graphic>
          <a:graphicData uri="http://schemas.openxmlformats.org/presentationml/2006/ole">
            <p:oleObj spid="_x0000_s122890" name="Equation" r:id="rId6" imgW="3695700" imgH="393700" progId="Equation.DSMT4">
              <p:embed/>
            </p:oleObj>
          </a:graphicData>
        </a:graphic>
      </p:graphicFrame>
      <p:sp>
        <p:nvSpPr>
          <p:cNvPr id="14" name="TextBox 13"/>
          <p:cNvSpPr txBox="1"/>
          <p:nvPr/>
        </p:nvSpPr>
        <p:spPr>
          <a:xfrm>
            <a:off x="357158" y="6000768"/>
            <a:ext cx="8786842" cy="461665"/>
          </a:xfrm>
          <a:prstGeom prst="rect">
            <a:avLst/>
          </a:prstGeom>
          <a:noFill/>
        </p:spPr>
        <p:txBody>
          <a:bodyPr wrap="square" rtlCol="0">
            <a:spAutoFit/>
          </a:bodyPr>
          <a:lstStyle/>
          <a:p>
            <a:r>
              <a:rPr lang="ro-RO" sz="2400" dirty="0">
                <a:latin typeface="Baskerville Old Face" pitchFamily="18" charset="0"/>
              </a:rPr>
              <a:t>Unde: x</a:t>
            </a:r>
            <a:r>
              <a:rPr lang="ro-RO" sz="2400" baseline="-25000" dirty="0">
                <a:latin typeface="Baskerville Old Face" pitchFamily="18" charset="0"/>
              </a:rPr>
              <a:t>-2</a:t>
            </a:r>
            <a:r>
              <a:rPr lang="en-US" sz="2400" dirty="0">
                <a:latin typeface="Baskerville Old Face" pitchFamily="18" charset="0"/>
              </a:rPr>
              <a:t>&lt;</a:t>
            </a:r>
            <a:r>
              <a:rPr lang="ro-RO" sz="2400" dirty="0">
                <a:latin typeface="Baskerville Old Face" pitchFamily="18" charset="0"/>
              </a:rPr>
              <a:t>x</a:t>
            </a:r>
            <a:r>
              <a:rPr lang="ro-RO" sz="2400" baseline="-25000" dirty="0">
                <a:latin typeface="Baskerville Old Face" pitchFamily="18" charset="0"/>
              </a:rPr>
              <a:t>-1</a:t>
            </a:r>
            <a:r>
              <a:rPr lang="ro-RO" sz="2400" dirty="0">
                <a:latin typeface="Baskerville Old Face" pitchFamily="18" charset="0"/>
              </a:rPr>
              <a:t>&lt;x</a:t>
            </a:r>
            <a:r>
              <a:rPr lang="ro-RO" sz="2400" baseline="-25000" dirty="0">
                <a:latin typeface="Baskerville Old Face" pitchFamily="18" charset="0"/>
              </a:rPr>
              <a:t>0</a:t>
            </a:r>
            <a:r>
              <a:rPr lang="ro-RO" sz="2400" dirty="0">
                <a:latin typeface="Baskerville Old Face" pitchFamily="18" charset="0"/>
              </a:rPr>
              <a:t>&lt;x</a:t>
            </a:r>
            <a:r>
              <a:rPr lang="ro-RO" sz="2400" baseline="-25000" dirty="0">
                <a:latin typeface="Baskerville Old Face" pitchFamily="18" charset="0"/>
              </a:rPr>
              <a:t>1</a:t>
            </a:r>
            <a:r>
              <a:rPr lang="ro-RO" sz="2400" dirty="0">
                <a:latin typeface="Baskerville Old Face" pitchFamily="18" charset="0"/>
              </a:rPr>
              <a:t>&lt;x</a:t>
            </a:r>
            <a:r>
              <a:rPr lang="ro-RO" sz="2400" baseline="-25000" dirty="0">
                <a:latin typeface="Baskerville Old Face" pitchFamily="18" charset="0"/>
              </a:rPr>
              <a:t>2</a:t>
            </a:r>
            <a:r>
              <a:rPr lang="ro-RO" sz="2400" dirty="0">
                <a:latin typeface="Baskerville Old Face" pitchFamily="18" charset="0"/>
              </a:rPr>
              <a:t> cu x</a:t>
            </a:r>
            <a:r>
              <a:rPr lang="ro-RO" sz="2400" baseline="-25000" dirty="0">
                <a:latin typeface="Baskerville Old Face" pitchFamily="18" charset="0"/>
              </a:rPr>
              <a:t>-2</a:t>
            </a:r>
            <a:r>
              <a:rPr lang="ro-RO" sz="2400" dirty="0">
                <a:latin typeface="Baskerville Old Face" pitchFamily="18" charset="0"/>
              </a:rPr>
              <a:t>=x</a:t>
            </a:r>
            <a:r>
              <a:rPr lang="ro-RO" sz="2400" baseline="-25000" dirty="0">
                <a:latin typeface="Baskerville Old Face" pitchFamily="18" charset="0"/>
              </a:rPr>
              <a:t>0</a:t>
            </a:r>
            <a:r>
              <a:rPr lang="ro-RO" sz="2400" dirty="0">
                <a:latin typeface="Baskerville Old Face" pitchFamily="18" charset="0"/>
              </a:rPr>
              <a:t>-2h; x</a:t>
            </a:r>
            <a:r>
              <a:rPr lang="ro-RO" sz="2400" baseline="-25000" dirty="0">
                <a:latin typeface="Baskerville Old Face" pitchFamily="18" charset="0"/>
              </a:rPr>
              <a:t>-1</a:t>
            </a:r>
            <a:r>
              <a:rPr lang="ro-RO" sz="2400" dirty="0">
                <a:latin typeface="Baskerville Old Face" pitchFamily="18" charset="0"/>
              </a:rPr>
              <a:t>=x</a:t>
            </a:r>
            <a:r>
              <a:rPr lang="ro-RO" sz="2400" baseline="-25000" dirty="0">
                <a:latin typeface="Baskerville Old Face" pitchFamily="18" charset="0"/>
              </a:rPr>
              <a:t>0</a:t>
            </a:r>
            <a:r>
              <a:rPr lang="ro-RO" sz="2400" dirty="0">
                <a:latin typeface="Baskerville Old Face" pitchFamily="18" charset="0"/>
              </a:rPr>
              <a:t>-h; x</a:t>
            </a:r>
            <a:r>
              <a:rPr lang="ro-RO" sz="2400" baseline="-25000" dirty="0">
                <a:latin typeface="Baskerville Old Face" pitchFamily="18" charset="0"/>
              </a:rPr>
              <a:t>1</a:t>
            </a:r>
            <a:r>
              <a:rPr lang="ro-RO" sz="2400" dirty="0">
                <a:latin typeface="Baskerville Old Face" pitchFamily="18" charset="0"/>
              </a:rPr>
              <a:t>=x</a:t>
            </a:r>
            <a:r>
              <a:rPr lang="ro-RO" sz="2400" baseline="-25000" dirty="0">
                <a:latin typeface="Baskerville Old Face" pitchFamily="18" charset="0"/>
              </a:rPr>
              <a:t>0</a:t>
            </a:r>
            <a:r>
              <a:rPr lang="ro-RO" sz="2400" dirty="0">
                <a:latin typeface="Baskerville Old Face" pitchFamily="18" charset="0"/>
              </a:rPr>
              <a:t>+h; x</a:t>
            </a:r>
            <a:r>
              <a:rPr lang="ro-RO" sz="2400" baseline="-25000" dirty="0">
                <a:latin typeface="Baskerville Old Face" pitchFamily="18" charset="0"/>
              </a:rPr>
              <a:t>2</a:t>
            </a:r>
            <a:r>
              <a:rPr lang="ro-RO" sz="2400" dirty="0">
                <a:latin typeface="Baskerville Old Face" pitchFamily="18" charset="0"/>
              </a:rPr>
              <a:t>=x</a:t>
            </a:r>
            <a:r>
              <a:rPr lang="ro-RO" sz="2400" baseline="-25000" dirty="0">
                <a:latin typeface="Baskerville Old Face" pitchFamily="18" charset="0"/>
              </a:rPr>
              <a:t>0</a:t>
            </a:r>
            <a:r>
              <a:rPr lang="ro-RO" sz="2400" dirty="0">
                <a:latin typeface="Baskerville Old Face" pitchFamily="18" charset="0"/>
              </a:rPr>
              <a:t>+2h; h&gt;0</a:t>
            </a:r>
            <a:endParaRPr lang="en-US" sz="24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305800" cy="1143000"/>
          </a:xfrm>
        </p:spPr>
        <p:txBody>
          <a:bodyPr>
            <a:normAutofit fontScale="90000"/>
          </a:bodyPr>
          <a:lstStyle/>
          <a:p>
            <a:r>
              <a:rPr lang="en-US" sz="2700" b="1" dirty="0" smtClean="0">
                <a:latin typeface="Baskerville Old Face" pitchFamily="18" charset="0"/>
              </a:rPr>
              <a:t>	</a:t>
            </a:r>
            <a:r>
              <a:rPr lang="ro-RO" sz="2700" b="1" dirty="0" smtClean="0">
                <a:latin typeface="Baskerville Old Face" pitchFamily="18" charset="0"/>
              </a:rPr>
              <a:t>3.2. Eroarea de trunchiere pentru derivatele unei funcții când se cunoaște valoarea funcției în cinci puncte echidistante</a:t>
            </a:r>
            <a:r>
              <a:rPr lang="en-US" dirty="0" smtClean="0"/>
              <a:t/>
            </a:r>
            <a:br>
              <a:rPr lang="en-US" dirty="0" smtClean="0"/>
            </a:br>
            <a:endParaRPr lang="en-US" dirty="0"/>
          </a:p>
        </p:txBody>
      </p:sp>
      <p:sp>
        <p:nvSpPr>
          <p:cNvPr id="126977" name="Rectangle 1"/>
          <p:cNvSpPr>
            <a:spLocks noChangeArrowheads="1"/>
          </p:cNvSpPr>
          <p:nvPr/>
        </p:nvSpPr>
        <p:spPr bwMode="auto">
          <a:xfrm>
            <a:off x="214282" y="1643050"/>
            <a:ext cx="778674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en-US" sz="1400" b="1"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	</a:t>
            </a:r>
            <a:r>
              <a:rPr kumimoji="0" lang="ro-RO" sz="20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3.2.1. Eroarea de trunchiere pentru derivata de ordinul întâi</a:t>
            </a:r>
            <a:endParaRPr kumimoji="0" lang="ro-RO" sz="20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2697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6978" name="Object 2"/>
          <p:cNvGraphicFramePr>
            <a:graphicFrameLocks noChangeAspect="1"/>
          </p:cNvGraphicFramePr>
          <p:nvPr/>
        </p:nvGraphicFramePr>
        <p:xfrm>
          <a:off x="500035" y="2143116"/>
          <a:ext cx="3525898" cy="1414646"/>
        </p:xfrm>
        <a:graphic>
          <a:graphicData uri="http://schemas.openxmlformats.org/presentationml/2006/ole">
            <p:oleObj spid="_x0000_s126978" name="Equation" r:id="rId3" imgW="1066800" imgH="419100" progId="Equation.DSMT4">
              <p:embed/>
            </p:oleObj>
          </a:graphicData>
        </a:graphic>
      </p:graphicFrame>
      <p:sp>
        <p:nvSpPr>
          <p:cNvPr id="1269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6980" name="Object 4"/>
          <p:cNvGraphicFramePr>
            <a:graphicFrameLocks noChangeAspect="1"/>
          </p:cNvGraphicFramePr>
          <p:nvPr/>
        </p:nvGraphicFramePr>
        <p:xfrm>
          <a:off x="4857752" y="2571744"/>
          <a:ext cx="2507784" cy="785818"/>
        </p:xfrm>
        <a:graphic>
          <a:graphicData uri="http://schemas.openxmlformats.org/presentationml/2006/ole">
            <p:oleObj spid="_x0000_s126980" name="Equation" r:id="rId4" imgW="1168400" imgH="368300" progId="Equation.DSMT4">
              <p:embed/>
            </p:oleObj>
          </a:graphicData>
        </a:graphic>
      </p:graphicFrame>
      <p:sp>
        <p:nvSpPr>
          <p:cNvPr id="8" name="TextBox 7"/>
          <p:cNvSpPr txBox="1"/>
          <p:nvPr/>
        </p:nvSpPr>
        <p:spPr>
          <a:xfrm>
            <a:off x="4071934" y="2643182"/>
            <a:ext cx="785818" cy="584775"/>
          </a:xfrm>
          <a:prstGeom prst="rect">
            <a:avLst/>
          </a:prstGeom>
          <a:noFill/>
        </p:spPr>
        <p:txBody>
          <a:bodyPr wrap="square" rtlCol="0">
            <a:spAutoFit/>
          </a:bodyPr>
          <a:lstStyle/>
          <a:p>
            <a:r>
              <a:rPr lang="en-US" sz="3200" dirty="0" smtClean="0">
                <a:latin typeface="Baskerville Old Face" pitchFamily="18" charset="0"/>
              </a:rPr>
              <a:t>cu</a:t>
            </a:r>
            <a:endParaRPr lang="en-US" sz="3200" dirty="0">
              <a:latin typeface="Baskerville Old Face" pitchFamily="18" charset="0"/>
            </a:endParaRPr>
          </a:p>
        </p:txBody>
      </p:sp>
      <p:sp>
        <p:nvSpPr>
          <p:cNvPr id="126983" name="Rectangle 7"/>
          <p:cNvSpPr>
            <a:spLocks noChangeArrowheads="1"/>
          </p:cNvSpPr>
          <p:nvPr/>
        </p:nvSpPr>
        <p:spPr bwMode="auto">
          <a:xfrm>
            <a:off x="214282" y="3857628"/>
            <a:ext cx="7545655"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sz="1400" b="1"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	</a:t>
            </a:r>
            <a:r>
              <a:rPr kumimoji="0" lang="ro-RO" sz="20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3.2.2. Eroarea de trunchiere pentru derivata de ordinul doi</a:t>
            </a:r>
            <a:endParaRPr kumimoji="0" lang="en-US" sz="2000" i="0" u="none"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endParaRPr kumimoji="0" lang="en-US" sz="20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2698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6984" name="Object 8"/>
          <p:cNvGraphicFramePr>
            <a:graphicFrameLocks noChangeAspect="1"/>
          </p:cNvGraphicFramePr>
          <p:nvPr/>
        </p:nvGraphicFramePr>
        <p:xfrm>
          <a:off x="500034" y="4643446"/>
          <a:ext cx="3204969" cy="1285884"/>
        </p:xfrm>
        <a:graphic>
          <a:graphicData uri="http://schemas.openxmlformats.org/presentationml/2006/ole">
            <p:oleObj spid="_x0000_s126984" name="Equation" r:id="rId5" imgW="1066800" imgH="419100" progId="Equation.DSMT4">
              <p:embed/>
            </p:oleObj>
          </a:graphicData>
        </a:graphic>
      </p:graphicFrame>
      <p:sp>
        <p:nvSpPr>
          <p:cNvPr id="12698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6986" name="Object 10"/>
          <p:cNvGraphicFramePr>
            <a:graphicFrameLocks noChangeAspect="1"/>
          </p:cNvGraphicFramePr>
          <p:nvPr/>
        </p:nvGraphicFramePr>
        <p:xfrm>
          <a:off x="4572000" y="4929198"/>
          <a:ext cx="2541951" cy="785818"/>
        </p:xfrm>
        <a:graphic>
          <a:graphicData uri="http://schemas.openxmlformats.org/presentationml/2006/ole">
            <p:oleObj spid="_x0000_s126986" name="Equation" r:id="rId6" imgW="1181100" imgH="368300" progId="Equation.DSMT4">
              <p:embed/>
            </p:oleObj>
          </a:graphicData>
        </a:graphic>
      </p:graphicFrame>
      <p:sp>
        <p:nvSpPr>
          <p:cNvPr id="15" name="TextBox 14"/>
          <p:cNvSpPr txBox="1"/>
          <p:nvPr/>
        </p:nvSpPr>
        <p:spPr>
          <a:xfrm>
            <a:off x="3714744" y="5072074"/>
            <a:ext cx="642942" cy="523220"/>
          </a:xfrm>
          <a:prstGeom prst="rect">
            <a:avLst/>
          </a:prstGeom>
          <a:noFill/>
        </p:spPr>
        <p:txBody>
          <a:bodyPr wrap="square" rtlCol="0">
            <a:spAutoFit/>
          </a:bodyPr>
          <a:lstStyle/>
          <a:p>
            <a:r>
              <a:rPr lang="en-US" sz="2800" dirty="0" smtClean="0">
                <a:latin typeface="Baskerville Old Face" pitchFamily="18" charset="0"/>
              </a:rPr>
              <a:t>cu</a:t>
            </a:r>
            <a:endParaRPr lang="en-US" sz="28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357158" y="1071546"/>
            <a:ext cx="737092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3.2.3. Eroarea de trunchiere pentru derivata de ordinul trei</a:t>
            </a:r>
            <a:endParaRPr kumimoji="0" lang="ro-RO" sz="24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280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8002" name="Object 2"/>
          <p:cNvGraphicFramePr>
            <a:graphicFrameLocks noChangeAspect="1"/>
          </p:cNvGraphicFramePr>
          <p:nvPr/>
        </p:nvGraphicFramePr>
        <p:xfrm>
          <a:off x="357158" y="1714488"/>
          <a:ext cx="3950198" cy="1357322"/>
        </p:xfrm>
        <a:graphic>
          <a:graphicData uri="http://schemas.openxmlformats.org/presentationml/2006/ole">
            <p:oleObj spid="_x0000_s128002" name="Equation" r:id="rId3" imgW="1308100" imgH="419100" progId="Equation.DSMT4">
              <p:embed/>
            </p:oleObj>
          </a:graphicData>
        </a:graphic>
      </p:graphicFrame>
      <p:sp>
        <p:nvSpPr>
          <p:cNvPr id="1280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8004" name="Object 4"/>
          <p:cNvGraphicFramePr>
            <a:graphicFrameLocks noChangeAspect="1"/>
          </p:cNvGraphicFramePr>
          <p:nvPr/>
        </p:nvGraphicFramePr>
        <p:xfrm>
          <a:off x="5214942" y="2071678"/>
          <a:ext cx="2507784" cy="785818"/>
        </p:xfrm>
        <a:graphic>
          <a:graphicData uri="http://schemas.openxmlformats.org/presentationml/2006/ole">
            <p:oleObj spid="_x0000_s128004" name="Equation" r:id="rId4" imgW="1168400" imgH="368300" progId="Equation.DSMT4">
              <p:embed/>
            </p:oleObj>
          </a:graphicData>
        </a:graphic>
      </p:graphicFrame>
      <p:sp>
        <p:nvSpPr>
          <p:cNvPr id="8" name="TextBox 7"/>
          <p:cNvSpPr txBox="1"/>
          <p:nvPr/>
        </p:nvSpPr>
        <p:spPr>
          <a:xfrm>
            <a:off x="4429124" y="2000240"/>
            <a:ext cx="928694" cy="584775"/>
          </a:xfrm>
          <a:prstGeom prst="rect">
            <a:avLst/>
          </a:prstGeom>
          <a:noFill/>
        </p:spPr>
        <p:txBody>
          <a:bodyPr wrap="square" rtlCol="0">
            <a:spAutoFit/>
          </a:bodyPr>
          <a:lstStyle/>
          <a:p>
            <a:r>
              <a:rPr lang="en-US" sz="3200" dirty="0" smtClean="0">
                <a:latin typeface="Baskerville Old Face" pitchFamily="18" charset="0"/>
              </a:rPr>
              <a:t>cu</a:t>
            </a:r>
            <a:endParaRPr lang="en-US" sz="3200" dirty="0">
              <a:latin typeface="Baskerville Old Face" pitchFamily="18" charset="0"/>
            </a:endParaRPr>
          </a:p>
        </p:txBody>
      </p:sp>
      <p:sp>
        <p:nvSpPr>
          <p:cNvPr id="128006" name="Rectangle 6"/>
          <p:cNvSpPr>
            <a:spLocks noChangeArrowheads="1"/>
          </p:cNvSpPr>
          <p:nvPr/>
        </p:nvSpPr>
        <p:spPr bwMode="auto">
          <a:xfrm>
            <a:off x="357158" y="3357562"/>
            <a:ext cx="760657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371600" algn="l"/>
              </a:tabLst>
            </a:pPr>
            <a:r>
              <a:rPr kumimoji="0" lang="ro-RO"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3.2.4. Eroarea de trunchiere pentru derivata de ordinul patru</a:t>
            </a:r>
            <a:endParaRPr kumimoji="0" lang="ro-RO" sz="24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280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8007" name="Object 7"/>
          <p:cNvGraphicFramePr>
            <a:graphicFrameLocks noChangeAspect="1"/>
          </p:cNvGraphicFramePr>
          <p:nvPr/>
        </p:nvGraphicFramePr>
        <p:xfrm>
          <a:off x="500034" y="4357694"/>
          <a:ext cx="3346763" cy="1357322"/>
        </p:xfrm>
        <a:graphic>
          <a:graphicData uri="http://schemas.openxmlformats.org/presentationml/2006/ole">
            <p:oleObj spid="_x0000_s128007" name="Equation" r:id="rId5" imgW="1244600" imgH="419100" progId="Equation.DSMT4">
              <p:embed/>
            </p:oleObj>
          </a:graphicData>
        </a:graphic>
      </p:graphicFrame>
      <p:sp>
        <p:nvSpPr>
          <p:cNvPr id="1280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8009" name="Object 9"/>
          <p:cNvGraphicFramePr>
            <a:graphicFrameLocks noChangeAspect="1"/>
          </p:cNvGraphicFramePr>
          <p:nvPr/>
        </p:nvGraphicFramePr>
        <p:xfrm>
          <a:off x="4643438" y="4714884"/>
          <a:ext cx="2541950" cy="785818"/>
        </p:xfrm>
        <a:graphic>
          <a:graphicData uri="http://schemas.openxmlformats.org/presentationml/2006/ole">
            <p:oleObj spid="_x0000_s128009" name="Equation" r:id="rId6" imgW="1181100" imgH="368300" progId="Equation.DSMT4">
              <p:embed/>
            </p:oleObj>
          </a:graphicData>
        </a:graphic>
      </p:graphicFrame>
      <p:sp>
        <p:nvSpPr>
          <p:cNvPr id="14" name="TextBox 13"/>
          <p:cNvSpPr txBox="1"/>
          <p:nvPr/>
        </p:nvSpPr>
        <p:spPr>
          <a:xfrm>
            <a:off x="3857620" y="4714884"/>
            <a:ext cx="928694" cy="584775"/>
          </a:xfrm>
          <a:prstGeom prst="rect">
            <a:avLst/>
          </a:prstGeom>
          <a:noFill/>
        </p:spPr>
        <p:txBody>
          <a:bodyPr wrap="square" rtlCol="0">
            <a:spAutoFit/>
          </a:bodyPr>
          <a:lstStyle/>
          <a:p>
            <a:r>
              <a:rPr lang="en-US" sz="3200" dirty="0" smtClean="0">
                <a:latin typeface="Baskerville Old Face" pitchFamily="18" charset="0"/>
              </a:rPr>
              <a:t>cu</a:t>
            </a:r>
            <a:endParaRPr lang="en-US" sz="32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071810"/>
            <a:ext cx="8305800" cy="1143000"/>
          </a:xfrm>
        </p:spPr>
        <p:txBody>
          <a:bodyPr>
            <a:normAutofit fontScale="90000"/>
          </a:bodyPr>
          <a:lstStyle/>
          <a:p>
            <a:r>
              <a:rPr lang="en-US" sz="8000" b="1" dirty="0" smtClean="0">
                <a:latin typeface="Baskerville Old Face" pitchFamily="18" charset="0"/>
              </a:rPr>
              <a:t>CAPITOLUL  IV</a:t>
            </a:r>
            <a:r>
              <a:rPr lang="en-US" dirty="0" smtClean="0"/>
              <a:t/>
            </a:r>
            <a:br>
              <a:rPr lang="en-US" dirty="0" smtClean="0"/>
            </a:br>
            <a:endParaRPr lang="en-US" dirty="0"/>
          </a:p>
        </p:txBody>
      </p:sp>
    </p:spTree>
  </p:cSld>
  <p:clrMapOvr>
    <a:masterClrMapping/>
  </p:clrMapOvr>
  <p:transition spd="med">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571472" y="785794"/>
            <a:ext cx="8143932" cy="2123658"/>
          </a:xfrm>
          <a:prstGeom prst="rect">
            <a:avLst/>
          </a:prstGeom>
          <a:noFill/>
        </p:spPr>
        <p:txBody>
          <a:bodyPr wrap="square" rtlCol="0">
            <a:spAutoFit/>
          </a:bodyPr>
          <a:lstStyle/>
          <a:p>
            <a:r>
              <a:rPr lang="ro-RO" dirty="0" smtClean="0"/>
              <a:t>	</a:t>
            </a:r>
            <a:r>
              <a:rPr lang="en-US" sz="2000" b="1" dirty="0"/>
              <a:t> </a:t>
            </a:r>
            <a:r>
              <a:rPr lang="ro-RO" sz="2800" b="1" dirty="0" smtClean="0">
                <a:latin typeface="Baskerville Old Face" pitchFamily="18" charset="0"/>
              </a:rPr>
              <a:t>   </a:t>
            </a:r>
            <a:r>
              <a:rPr lang="ro-RO" sz="2800" dirty="0" smtClean="0">
                <a:latin typeface="Baskerville Old Face" pitchFamily="18" charset="0"/>
              </a:rPr>
              <a:t>Formula de c</a:t>
            </a:r>
            <a:r>
              <a:rPr lang="en-US" sz="2800" dirty="0" err="1" smtClean="0">
                <a:latin typeface="Baskerville Old Face" pitchFamily="18" charset="0"/>
              </a:rPr>
              <a:t>alcul</a:t>
            </a:r>
            <a:r>
              <a:rPr lang="en-US" sz="2800" dirty="0" smtClean="0">
                <a:latin typeface="Baskerville Old Face" pitchFamily="18" charset="0"/>
              </a:rPr>
              <a:t> </a:t>
            </a:r>
            <a:r>
              <a:rPr lang="en-US" sz="2800" dirty="0" err="1">
                <a:latin typeface="Baskerville Old Face" pitchFamily="18" charset="0"/>
              </a:rPr>
              <a:t>aproximativ</a:t>
            </a:r>
            <a:r>
              <a:rPr lang="en-US" sz="2800" dirty="0">
                <a:latin typeface="Baskerville Old Face" pitchFamily="18" charset="0"/>
              </a:rPr>
              <a:t> al </a:t>
            </a:r>
            <a:r>
              <a:rPr lang="en-US" sz="2800" dirty="0" err="1">
                <a:latin typeface="Baskerville Old Face" pitchFamily="18" charset="0"/>
              </a:rPr>
              <a:t>derivatelor</a:t>
            </a:r>
            <a:r>
              <a:rPr lang="en-US" sz="2800" dirty="0">
                <a:latin typeface="Baskerville Old Face" pitchFamily="18" charset="0"/>
              </a:rPr>
              <a:t> </a:t>
            </a:r>
            <a:r>
              <a:rPr lang="en-US" sz="2800" dirty="0" err="1">
                <a:latin typeface="Baskerville Old Face" pitchFamily="18" charset="0"/>
              </a:rPr>
              <a:t>unei</a:t>
            </a:r>
            <a:r>
              <a:rPr lang="en-US" sz="2800" dirty="0">
                <a:latin typeface="Baskerville Old Face" pitchFamily="18" charset="0"/>
              </a:rPr>
              <a:t> </a:t>
            </a:r>
            <a:r>
              <a:rPr lang="en-US" sz="2800" dirty="0" err="1">
                <a:latin typeface="Baskerville Old Face" pitchFamily="18" charset="0"/>
              </a:rPr>
              <a:t>funcții</a:t>
            </a:r>
            <a:r>
              <a:rPr lang="en-US" sz="2800" dirty="0">
                <a:latin typeface="Baskerville Old Face" pitchFamily="18" charset="0"/>
              </a:rPr>
              <a:t> </a:t>
            </a:r>
            <a:r>
              <a:rPr lang="en-US" sz="2800" dirty="0" err="1">
                <a:latin typeface="Baskerville Old Face" pitchFamily="18" charset="0"/>
              </a:rPr>
              <a:t>folosind</a:t>
            </a:r>
            <a:r>
              <a:rPr lang="en-US" sz="2800" dirty="0">
                <a:latin typeface="Baskerville Old Face" pitchFamily="18" charset="0"/>
              </a:rPr>
              <a:t>  </a:t>
            </a:r>
            <a:r>
              <a:rPr lang="en-US" sz="2800" dirty="0" err="1">
                <a:latin typeface="Baskerville Old Face" pitchFamily="18" charset="0"/>
              </a:rPr>
              <a:t>polinoamele</a:t>
            </a:r>
            <a:r>
              <a:rPr lang="en-US" sz="2800" dirty="0">
                <a:latin typeface="Baskerville Old Face" pitchFamily="18" charset="0"/>
              </a:rPr>
              <a:t> de </a:t>
            </a:r>
            <a:r>
              <a:rPr lang="en-US" sz="2800" dirty="0" err="1">
                <a:latin typeface="Baskerville Old Face" pitchFamily="18" charset="0"/>
              </a:rPr>
              <a:t>interpolare</a:t>
            </a:r>
            <a:r>
              <a:rPr lang="en-US" sz="2800" dirty="0">
                <a:latin typeface="Baskerville Old Face" pitchFamily="18" charset="0"/>
              </a:rPr>
              <a:t> </a:t>
            </a:r>
            <a:r>
              <a:rPr lang="en-US" sz="2800" dirty="0" err="1">
                <a:latin typeface="Baskerville Old Face" pitchFamily="18" charset="0"/>
              </a:rPr>
              <a:t>când</a:t>
            </a:r>
            <a:r>
              <a:rPr lang="en-US" sz="2800" dirty="0">
                <a:latin typeface="Baskerville Old Face" pitchFamily="18" charset="0"/>
              </a:rPr>
              <a:t> se </a:t>
            </a:r>
            <a:r>
              <a:rPr lang="en-US" sz="2800" dirty="0" err="1">
                <a:latin typeface="Baskerville Old Face" pitchFamily="18" charset="0"/>
              </a:rPr>
              <a:t>cunoaște</a:t>
            </a:r>
            <a:r>
              <a:rPr lang="en-US" sz="2800" dirty="0">
                <a:latin typeface="Baskerville Old Face" pitchFamily="18" charset="0"/>
              </a:rPr>
              <a:t> </a:t>
            </a:r>
            <a:r>
              <a:rPr lang="en-US" sz="2800" dirty="0" err="1">
                <a:latin typeface="Baskerville Old Face" pitchFamily="18" charset="0"/>
              </a:rPr>
              <a:t>valoarea</a:t>
            </a:r>
            <a:r>
              <a:rPr lang="en-US" sz="2800" dirty="0">
                <a:latin typeface="Baskerville Old Face" pitchFamily="18" charset="0"/>
              </a:rPr>
              <a:t> </a:t>
            </a:r>
            <a:r>
              <a:rPr lang="en-US" sz="2800" dirty="0" err="1">
                <a:latin typeface="Baskerville Old Face" pitchFamily="18" charset="0"/>
              </a:rPr>
              <a:t>funcției</a:t>
            </a:r>
            <a:r>
              <a:rPr lang="en-US" sz="2800" dirty="0">
                <a:latin typeface="Baskerville Old Face" pitchFamily="18" charset="0"/>
              </a:rPr>
              <a:t> </a:t>
            </a:r>
            <a:r>
              <a:rPr lang="en-US" sz="2800" dirty="0" err="1">
                <a:latin typeface="Baskerville Old Face" pitchFamily="18" charset="0"/>
              </a:rPr>
              <a:t>în</a:t>
            </a:r>
            <a:r>
              <a:rPr lang="en-US" sz="2800" dirty="0">
                <a:latin typeface="Baskerville Old Face" pitchFamily="18" charset="0"/>
              </a:rPr>
              <a:t> </a:t>
            </a:r>
            <a:r>
              <a:rPr lang="en-US" sz="2800" dirty="0" err="1">
                <a:latin typeface="Baskerville Old Face" pitchFamily="18" charset="0"/>
              </a:rPr>
              <a:t>trei</a:t>
            </a:r>
            <a:r>
              <a:rPr lang="en-US" sz="2800" dirty="0">
                <a:latin typeface="Baskerville Old Face" pitchFamily="18" charset="0"/>
              </a:rPr>
              <a:t> </a:t>
            </a:r>
            <a:r>
              <a:rPr lang="en-US" sz="2800" dirty="0" err="1">
                <a:latin typeface="Baskerville Old Face" pitchFamily="18" charset="0"/>
              </a:rPr>
              <a:t>puncte</a:t>
            </a:r>
            <a:r>
              <a:rPr lang="en-US" sz="2800" dirty="0">
                <a:latin typeface="Baskerville Old Face" pitchFamily="18" charset="0"/>
              </a:rPr>
              <a:t> </a:t>
            </a:r>
            <a:r>
              <a:rPr lang="en-US" sz="2800" dirty="0" err="1" smtClean="0">
                <a:latin typeface="Baskerville Old Face" pitchFamily="18" charset="0"/>
              </a:rPr>
              <a:t>neechidistante</a:t>
            </a:r>
            <a:r>
              <a:rPr lang="ro-RO" sz="2800" dirty="0" smtClean="0">
                <a:latin typeface="Baskerville Old Face" pitchFamily="18" charset="0"/>
              </a:rPr>
              <a:t> este</a:t>
            </a:r>
            <a:r>
              <a:rPr lang="en-US" sz="2800" dirty="0" smtClean="0">
                <a:latin typeface="Baskerville Old Face" pitchFamily="18" charset="0"/>
              </a:rPr>
              <a:t>:</a:t>
            </a:r>
            <a:r>
              <a:rPr lang="ro-RO" sz="2800" dirty="0" smtClean="0">
                <a:latin typeface="Baskerville Old Face" pitchFamily="18" charset="0"/>
              </a:rPr>
              <a:t> </a:t>
            </a:r>
            <a:endParaRPr lang="en-US" sz="2800" dirty="0">
              <a:latin typeface="Baskerville Old Face" pitchFamily="18" charset="0"/>
            </a:endParaRPr>
          </a:p>
          <a:p>
            <a:endParaRPr lang="en-US" sz="2000" dirty="0">
              <a:latin typeface="Baskerville Old Face" pitchFamily="18" charset="0"/>
            </a:endParaRPr>
          </a:p>
        </p:txBody>
      </p:sp>
      <p:sp>
        <p:nvSpPr>
          <p:cNvPr id="129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9027" name="Object 3"/>
          <p:cNvGraphicFramePr>
            <a:graphicFrameLocks noChangeAspect="1"/>
          </p:cNvGraphicFramePr>
          <p:nvPr/>
        </p:nvGraphicFramePr>
        <p:xfrm>
          <a:off x="0" y="2857496"/>
          <a:ext cx="9144000" cy="1357322"/>
        </p:xfrm>
        <a:graphic>
          <a:graphicData uri="http://schemas.openxmlformats.org/presentationml/2006/ole">
            <p:oleObj spid="_x0000_s129027" name="Equation" r:id="rId3" imgW="5461000" imgH="469900" progId="Equation.DSMT4">
              <p:embed/>
            </p:oleObj>
          </a:graphicData>
        </a:graphic>
      </p:graphicFrame>
      <p:sp>
        <p:nvSpPr>
          <p:cNvPr id="9" name="Rectangle 8"/>
          <p:cNvSpPr/>
          <p:nvPr/>
        </p:nvSpPr>
        <p:spPr>
          <a:xfrm>
            <a:off x="571472" y="5143512"/>
            <a:ext cx="8143900" cy="523220"/>
          </a:xfrm>
          <a:prstGeom prst="rect">
            <a:avLst/>
          </a:prstGeom>
        </p:spPr>
        <p:txBody>
          <a:bodyPr wrap="square">
            <a:spAutoFit/>
          </a:bodyPr>
          <a:lstStyle/>
          <a:p>
            <a:r>
              <a:rPr lang="ro-RO" sz="2800" dirty="0" smtClean="0">
                <a:latin typeface="Baskerville Old Face" pitchFamily="18" charset="0"/>
              </a:rPr>
              <a:t>Unde</a:t>
            </a:r>
            <a:r>
              <a:rPr lang="en-US" sz="2800" dirty="0" smtClean="0">
                <a:latin typeface="Baskerville Old Face" pitchFamily="18" charset="0"/>
              </a:rPr>
              <a:t>: </a:t>
            </a:r>
            <a:r>
              <a:rPr lang="ro-RO" sz="2800" dirty="0" smtClean="0">
                <a:latin typeface="Baskerville Old Face" pitchFamily="18" charset="0"/>
              </a:rPr>
              <a:t>x</a:t>
            </a:r>
            <a:r>
              <a:rPr lang="ro-RO" sz="2800" baseline="-25000" dirty="0" smtClean="0">
                <a:latin typeface="Baskerville Old Face" pitchFamily="18" charset="0"/>
              </a:rPr>
              <a:t>-1</a:t>
            </a:r>
            <a:r>
              <a:rPr lang="ro-RO" sz="2800" dirty="0" smtClean="0">
                <a:latin typeface="Baskerville Old Face" pitchFamily="18" charset="0"/>
              </a:rPr>
              <a:t>&lt;x</a:t>
            </a:r>
            <a:r>
              <a:rPr lang="ro-RO" sz="2800" baseline="-25000" dirty="0" smtClean="0">
                <a:latin typeface="Baskerville Old Face" pitchFamily="18" charset="0"/>
              </a:rPr>
              <a:t>0</a:t>
            </a:r>
            <a:r>
              <a:rPr lang="ro-RO" sz="2800" dirty="0" smtClean="0">
                <a:latin typeface="Baskerville Old Face" pitchFamily="18" charset="0"/>
              </a:rPr>
              <a:t>&lt;x</a:t>
            </a:r>
            <a:r>
              <a:rPr lang="ro-RO" sz="2800" baseline="-25000" dirty="0" smtClean="0">
                <a:latin typeface="Baskerville Old Face" pitchFamily="18" charset="0"/>
              </a:rPr>
              <a:t>1 </a:t>
            </a:r>
            <a:r>
              <a:rPr lang="ro-RO" sz="2800" dirty="0" smtClean="0">
                <a:latin typeface="Baskerville Old Face" pitchFamily="18" charset="0"/>
              </a:rPr>
              <a:t> </a:t>
            </a:r>
            <a:r>
              <a:rPr lang="en-US" sz="2800" dirty="0" smtClean="0">
                <a:latin typeface="Baskerville Old Face" pitchFamily="18" charset="0"/>
              </a:rPr>
              <a:t>; </a:t>
            </a:r>
            <a:r>
              <a:rPr lang="ro-RO" sz="2800" dirty="0" smtClean="0">
                <a:latin typeface="Baskerville Old Face" pitchFamily="18" charset="0"/>
              </a:rPr>
              <a:t>x</a:t>
            </a:r>
            <a:r>
              <a:rPr lang="ro-RO" sz="2800" baseline="-25000" dirty="0" smtClean="0">
                <a:latin typeface="Baskerville Old Face" pitchFamily="18" charset="0"/>
              </a:rPr>
              <a:t>-1</a:t>
            </a:r>
            <a:r>
              <a:rPr lang="ro-RO" sz="2800" dirty="0" smtClean="0">
                <a:latin typeface="Baskerville Old Face" pitchFamily="18" charset="0"/>
              </a:rPr>
              <a:t>=x</a:t>
            </a:r>
            <a:r>
              <a:rPr lang="ro-RO" sz="2800" baseline="-25000" dirty="0" smtClean="0">
                <a:latin typeface="Baskerville Old Face" pitchFamily="18" charset="0"/>
              </a:rPr>
              <a:t>0</a:t>
            </a:r>
            <a:r>
              <a:rPr lang="ro-RO" sz="2800" dirty="0" smtClean="0">
                <a:latin typeface="Baskerville Old Face" pitchFamily="18" charset="0"/>
              </a:rPr>
              <a:t>-h</a:t>
            </a:r>
            <a:r>
              <a:rPr lang="ro-RO" sz="2800" baseline="-25000" dirty="0" smtClean="0">
                <a:latin typeface="Baskerville Old Face" pitchFamily="18" charset="0"/>
              </a:rPr>
              <a:t>-1</a:t>
            </a:r>
            <a:r>
              <a:rPr lang="en-US" sz="2800" dirty="0" smtClean="0">
                <a:latin typeface="Baskerville Old Face" pitchFamily="18" charset="0"/>
              </a:rPr>
              <a:t> ;</a:t>
            </a:r>
            <a:r>
              <a:rPr lang="ro-RO" sz="2800" dirty="0" smtClean="0">
                <a:latin typeface="Baskerville Old Face" pitchFamily="18" charset="0"/>
              </a:rPr>
              <a:t> x</a:t>
            </a:r>
            <a:r>
              <a:rPr lang="ro-RO" sz="2800" baseline="-25000" dirty="0" smtClean="0">
                <a:latin typeface="Baskerville Old Face" pitchFamily="18" charset="0"/>
              </a:rPr>
              <a:t>1</a:t>
            </a:r>
            <a:r>
              <a:rPr lang="ro-RO" sz="2800" dirty="0" smtClean="0">
                <a:latin typeface="Baskerville Old Face" pitchFamily="18" charset="0"/>
              </a:rPr>
              <a:t>=x</a:t>
            </a:r>
            <a:r>
              <a:rPr lang="ro-RO" sz="2800" baseline="-25000" dirty="0" smtClean="0">
                <a:latin typeface="Baskerville Old Face" pitchFamily="18" charset="0"/>
              </a:rPr>
              <a:t>0</a:t>
            </a:r>
            <a:r>
              <a:rPr lang="ro-RO" sz="2800" dirty="0" smtClean="0">
                <a:latin typeface="Baskerville Old Face" pitchFamily="18" charset="0"/>
              </a:rPr>
              <a:t>+h</a:t>
            </a:r>
            <a:r>
              <a:rPr lang="ro-RO" sz="2800" baseline="-25000" dirty="0" smtClean="0">
                <a:latin typeface="Baskerville Old Face" pitchFamily="18" charset="0"/>
              </a:rPr>
              <a:t>1</a:t>
            </a:r>
            <a:r>
              <a:rPr lang="en-US" sz="2800" dirty="0">
                <a:latin typeface="Baskerville Old Face" pitchFamily="18" charset="0"/>
              </a:rPr>
              <a:t> </a:t>
            </a:r>
            <a:r>
              <a:rPr lang="en-US" sz="2800" dirty="0" smtClean="0">
                <a:latin typeface="Baskerville Old Face" pitchFamily="18" charset="0"/>
              </a:rPr>
              <a:t>;</a:t>
            </a:r>
            <a:r>
              <a:rPr lang="en-US" sz="2800" dirty="0">
                <a:latin typeface="Baskerville Old Face" pitchFamily="18" charset="0"/>
              </a:rPr>
              <a:t> </a:t>
            </a:r>
            <a:r>
              <a:rPr lang="ro-RO" sz="2800" dirty="0" smtClean="0">
                <a:latin typeface="Baskerville Old Face" pitchFamily="18" charset="0"/>
              </a:rPr>
              <a:t>h</a:t>
            </a:r>
            <a:r>
              <a:rPr lang="ro-RO" sz="2800" baseline="-25000" dirty="0" smtClean="0">
                <a:latin typeface="Baskerville Old Face" pitchFamily="18" charset="0"/>
              </a:rPr>
              <a:t>-1,</a:t>
            </a:r>
            <a:r>
              <a:rPr lang="ro-RO" sz="2800" dirty="0" smtClean="0">
                <a:latin typeface="Baskerville Old Face" pitchFamily="18" charset="0"/>
              </a:rPr>
              <a:t>h</a:t>
            </a:r>
            <a:r>
              <a:rPr lang="ro-RO" sz="2800" baseline="-25000" dirty="0" smtClean="0">
                <a:latin typeface="Baskerville Old Face" pitchFamily="18" charset="0"/>
              </a:rPr>
              <a:t>1</a:t>
            </a:r>
            <a:r>
              <a:rPr lang="ro-RO" sz="2800" dirty="0" smtClean="0">
                <a:latin typeface="Baskerville Old Face" pitchFamily="18" charset="0"/>
              </a:rPr>
              <a:t>&gt;0</a:t>
            </a:r>
            <a:endParaRPr lang="en-US" sz="28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496"/>
            <a:ext cx="8305800" cy="1143000"/>
          </a:xfrm>
        </p:spPr>
        <p:txBody>
          <a:bodyPr>
            <a:normAutofit/>
          </a:bodyPr>
          <a:lstStyle/>
          <a:p>
            <a:r>
              <a:rPr lang="en-US" sz="7200" b="1" dirty="0" smtClean="0">
                <a:latin typeface="Baskerville Old Face" pitchFamily="18" charset="0"/>
              </a:rPr>
              <a:t>	  </a:t>
            </a:r>
            <a:r>
              <a:rPr lang="ro-RO" sz="7200" b="1" dirty="0" smtClean="0">
                <a:latin typeface="Baskerville Old Face" pitchFamily="18" charset="0"/>
              </a:rPr>
              <a:t>CAPITOLUL V</a:t>
            </a:r>
            <a:endParaRPr lang="en-US" sz="72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102048" y="857232"/>
            <a:ext cx="904195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ro-RO"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5.1.</a:t>
            </a:r>
            <a:r>
              <a:rPr kumimoji="0" lang="en-US" sz="2800" i="0" u="none" strike="noStrike" cap="none" normalizeH="0" dirty="0" smtClean="0">
                <a:ln>
                  <a:noFill/>
                </a:ln>
                <a:solidFill>
                  <a:schemeClr val="tx1"/>
                </a:solidFill>
                <a:effectLst/>
                <a:latin typeface="Baskerville Old Face" pitchFamily="18" charset="0"/>
                <a:ea typeface="Calibri" pitchFamily="34" charset="0"/>
                <a:cs typeface="Times New Roman" pitchFamily="18" charset="0"/>
              </a:rPr>
              <a:t>  </a:t>
            </a:r>
            <a:r>
              <a:rPr kumimoji="0" lang="ro-RO"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Calculul aproximativ al derivatei de ordinul întâi a unei funcții când se cunoaște valoarea funcției în cinci puncte neechidistante</a:t>
            </a:r>
            <a:endParaRPr kumimoji="0" lang="ro-RO" sz="28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310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1074" name="Object 2"/>
          <p:cNvGraphicFramePr>
            <a:graphicFrameLocks noChangeAspect="1"/>
          </p:cNvGraphicFramePr>
          <p:nvPr/>
        </p:nvGraphicFramePr>
        <p:xfrm>
          <a:off x="0" y="2714620"/>
          <a:ext cx="9144000" cy="3071834"/>
        </p:xfrm>
        <a:graphic>
          <a:graphicData uri="http://schemas.openxmlformats.org/presentationml/2006/ole">
            <p:oleObj spid="_x0000_s131074" name="Equation" r:id="rId3" imgW="6324600" imgH="1651000" progId="Equation.DSMT4">
              <p:embed/>
            </p:oleObj>
          </a:graphicData>
        </a:graphic>
      </p:graphicFrame>
    </p:spTree>
  </p:cSld>
  <p:clrMapOvr>
    <a:masterClrMapping/>
  </p:clrMapOvr>
  <p:transition spd="med">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0" y="92867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ro-RO"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5.2. Calculul aproximativ al derivatei de ordinul doi a unei funcții când se cunoaște valoarea funcției în cinci puncte neechidistante</a:t>
            </a:r>
            <a:endParaRPr kumimoji="0" lang="ro-RO" sz="24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341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4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4148" name="Object 4"/>
          <p:cNvGraphicFramePr>
            <a:graphicFrameLocks noChangeAspect="1"/>
          </p:cNvGraphicFramePr>
          <p:nvPr/>
        </p:nvGraphicFramePr>
        <p:xfrm>
          <a:off x="1285852" y="1785926"/>
          <a:ext cx="6072230" cy="4717137"/>
        </p:xfrm>
        <a:graphic>
          <a:graphicData uri="http://schemas.openxmlformats.org/presentationml/2006/ole">
            <p:oleObj spid="_x0000_s134148" name="Equation" r:id="rId3" imgW="4013200" imgH="2374900" progId="Equation.DSMT4">
              <p:embed/>
            </p:oleObj>
          </a:graphicData>
        </a:graphic>
      </p:graphicFrame>
      <p:sp>
        <p:nvSpPr>
          <p:cNvPr id="134150" name="Rectangle 6"/>
          <p:cNvSpPr>
            <a:spLocks noChangeArrowheads="1"/>
          </p:cNvSpPr>
          <p:nvPr/>
        </p:nvSpPr>
        <p:spPr bwMode="auto">
          <a:xfrm>
            <a:off x="0" y="23320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spd="med">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
          <p:cNvSpPr>
            <a:spLocks noChangeArrowheads="1"/>
          </p:cNvSpPr>
          <p:nvPr/>
        </p:nvSpPr>
        <p:spPr bwMode="auto">
          <a:xfrm>
            <a:off x="232586" y="785794"/>
            <a:ext cx="891141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ro-RO"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5.3. Calculul aproximativ al derivatei de ordinul trei a unei</a:t>
            </a:r>
            <a:endParaRPr kumimoji="0" lang="en-US"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funcții când se cunoaște valoarea funcției în cinci puncte neechidistante</a:t>
            </a:r>
            <a:endParaRPr kumimoji="0" lang="ro-RO" sz="24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3721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72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722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722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7226" name="Rectangle 10"/>
          <p:cNvSpPr>
            <a:spLocks noChangeArrowheads="1"/>
          </p:cNvSpPr>
          <p:nvPr/>
        </p:nvSpPr>
        <p:spPr bwMode="auto">
          <a:xfrm>
            <a:off x="0" y="1692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72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7227" name="Object 11"/>
          <p:cNvGraphicFramePr>
            <a:graphicFrameLocks noChangeAspect="1"/>
          </p:cNvGraphicFramePr>
          <p:nvPr/>
        </p:nvGraphicFramePr>
        <p:xfrm>
          <a:off x="785786" y="2000240"/>
          <a:ext cx="7715304" cy="4370092"/>
        </p:xfrm>
        <a:graphic>
          <a:graphicData uri="http://schemas.openxmlformats.org/presentationml/2006/ole">
            <p:oleObj spid="_x0000_s137227" name="Equation" r:id="rId3" imgW="4305300" imgH="1828800" progId="Equation.DSMT4">
              <p:embed/>
            </p:oleObj>
          </a:graphicData>
        </a:graphic>
      </p:graphicFrame>
      <p:sp>
        <p:nvSpPr>
          <p:cNvPr id="137229" name="Rectangle 13"/>
          <p:cNvSpPr>
            <a:spLocks noChangeArrowheads="1"/>
          </p:cNvSpPr>
          <p:nvPr/>
        </p:nvSpPr>
        <p:spPr bwMode="auto">
          <a:xfrm>
            <a:off x="0" y="1692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spd="med">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500834"/>
            <a:ext cx="8305800" cy="1143000"/>
          </a:xfrm>
        </p:spPr>
        <p:txBody>
          <a:bodyPr>
            <a:normAutofit fontScale="90000"/>
          </a:bodyPr>
          <a:lstStyle/>
          <a:p>
            <a:r>
              <a:rPr lang="ro-RO" sz="2700" b="1" dirty="0" smtClean="0">
                <a:latin typeface="Baskerville Old Face" pitchFamily="18" charset="0"/>
              </a:rPr>
              <a:t/>
            </a:r>
            <a:br>
              <a:rPr lang="ro-RO" sz="2700" b="1" dirty="0" smtClean="0">
                <a:latin typeface="Baskerville Old Face" pitchFamily="18" charset="0"/>
              </a:rPr>
            </a:br>
            <a:r>
              <a:rPr lang="ro-RO" sz="2700" b="1" dirty="0" smtClean="0">
                <a:latin typeface="Baskerville Old Face" pitchFamily="18" charset="0"/>
              </a:rPr>
              <a:t/>
            </a:r>
            <a:br>
              <a:rPr lang="ro-RO" sz="2700" b="1" dirty="0" smtClean="0">
                <a:latin typeface="Baskerville Old Face" pitchFamily="18" charset="0"/>
              </a:rPr>
            </a:br>
            <a:r>
              <a:rPr lang="ro-RO" sz="2700" b="1" dirty="0" smtClean="0">
                <a:latin typeface="Baskerville Old Face" pitchFamily="18" charset="0"/>
              </a:rPr>
              <a:t>	INTRODUCERE</a:t>
            </a:r>
            <a:r>
              <a:rPr lang="en-US" sz="2700" dirty="0" smtClean="0">
                <a:latin typeface="Baskerville Old Face" pitchFamily="18" charset="0"/>
              </a:rPr>
              <a:t/>
            </a:r>
            <a:br>
              <a:rPr lang="en-US" sz="2700" dirty="0" smtClean="0">
                <a:latin typeface="Baskerville Old Face" pitchFamily="18" charset="0"/>
              </a:rPr>
            </a:br>
            <a:r>
              <a:rPr lang="ro-RO" sz="2700" dirty="0" smtClean="0">
                <a:latin typeface="Baskerville Old Face" pitchFamily="18" charset="0"/>
              </a:rPr>
              <a:t> </a:t>
            </a:r>
            <a:r>
              <a:rPr lang="en-US" sz="2700" dirty="0" smtClean="0">
                <a:latin typeface="Baskerville Old Face" pitchFamily="18" charset="0"/>
              </a:rPr>
              <a:t/>
            </a:r>
            <a:br>
              <a:rPr lang="en-US" sz="2700" dirty="0" smtClean="0">
                <a:latin typeface="Baskerville Old Face" pitchFamily="18" charset="0"/>
              </a:rPr>
            </a:br>
            <a:r>
              <a:rPr lang="ro-RO" sz="2700" dirty="0" smtClean="0">
                <a:latin typeface="Baskerville Old Face" pitchFamily="18" charset="0"/>
              </a:rPr>
              <a:t>	Această lucrare prezintă formele generale al derivatelor până la ordinul patru inclusiv pentru calculul aproximativ al derivatelor de ordin superior când se cunoaște valoarea funcției în trei, cinci puncte echidistante și neechidistante.</a:t>
            </a:r>
            <a:r>
              <a:rPr lang="en-US" sz="2700" dirty="0" smtClean="0">
                <a:latin typeface="Baskerville Old Face" pitchFamily="18" charset="0"/>
              </a:rPr>
              <a:t/>
            </a:r>
            <a:br>
              <a:rPr lang="en-US" sz="2700" dirty="0" smtClean="0">
                <a:latin typeface="Baskerville Old Face" pitchFamily="18" charset="0"/>
              </a:rPr>
            </a:br>
            <a:r>
              <a:rPr lang="ro-RO" sz="2700" dirty="0" smtClean="0">
                <a:latin typeface="Baskerville Old Face" pitchFamily="18" charset="0"/>
              </a:rPr>
              <a:t>	Pentru a pune în evidență formule de calcul aproximativ a derivatelor de ordin superior, lucrarea conține un model de rezolvare a unei funcții mai întâi prin derivatele exacte ale funcției, apoi cu ajutorul formulelor de calcul aproximativ al derivatelor numerice când se cunoaște valoarea funcției în trei puncte echidistante sau neechidistante și în cinci puncte echidistante sau neechidistante. Comparație evidențiată print-un tabel final. </a:t>
            </a:r>
            <a:r>
              <a:rPr lang="en-US" dirty="0" smtClean="0"/>
              <a:t/>
            </a:r>
            <a:br>
              <a:rPr lang="en-US" dirty="0" smtClean="0"/>
            </a:br>
            <a:r>
              <a:rPr lang="ro-RO" dirty="0" smtClean="0"/>
              <a:t> </a:t>
            </a:r>
            <a:r>
              <a:rPr lang="en-US" dirty="0" smtClean="0"/>
              <a:t/>
            </a:r>
            <a:br>
              <a:rPr lang="en-US" dirty="0" smtClean="0"/>
            </a:br>
            <a:endParaRPr lang="en-US" dirty="0"/>
          </a:p>
        </p:txBody>
      </p:sp>
    </p:spTree>
  </p:cSld>
  <p:clrMapOvr>
    <a:masterClrMapping/>
  </p:clrMapOvr>
  <p:transition spd="med">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0" y="714356"/>
            <a:ext cx="9360255"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ro-RO"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5.4. Calculul aproximativ al derivatei de ordinul patru a unei funcții </a:t>
            </a:r>
            <a:endParaRPr kumimoji="0" lang="en-US"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când se cunoaște valoarea funcției în cinci puncte neechidistante</a:t>
            </a:r>
            <a:endParaRPr kumimoji="0" lang="ro-RO" sz="24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382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8242" name="Object 2"/>
          <p:cNvGraphicFramePr>
            <a:graphicFrameLocks noChangeAspect="1"/>
          </p:cNvGraphicFramePr>
          <p:nvPr/>
        </p:nvGraphicFramePr>
        <p:xfrm>
          <a:off x="500034" y="2000240"/>
          <a:ext cx="8044080" cy="3969902"/>
        </p:xfrm>
        <a:graphic>
          <a:graphicData uri="http://schemas.openxmlformats.org/presentationml/2006/ole">
            <p:oleObj spid="_x0000_s138242" name="Equation" r:id="rId3" imgW="4305240" imgH="1828800" progId="Equation.DSMT4">
              <p:embed/>
            </p:oleObj>
          </a:graphicData>
        </a:graphic>
      </p:graphicFrame>
      <p:sp>
        <p:nvSpPr>
          <p:cNvPr id="138244" name="Rectangle 4"/>
          <p:cNvSpPr>
            <a:spLocks noChangeArrowheads="1"/>
          </p:cNvSpPr>
          <p:nvPr/>
        </p:nvSpPr>
        <p:spPr bwMode="auto">
          <a:xfrm>
            <a:off x="0" y="1692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spd="med">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643182"/>
            <a:ext cx="8305800" cy="1143000"/>
          </a:xfrm>
        </p:spPr>
        <p:txBody>
          <a:bodyPr/>
          <a:lstStyle/>
          <a:p>
            <a:r>
              <a:rPr lang="en-US" sz="5400" b="1" dirty="0" smtClean="0">
                <a:latin typeface="Baskerville Old Face" pitchFamily="18" charset="0"/>
              </a:rPr>
              <a:t>	</a:t>
            </a:r>
            <a:r>
              <a:rPr lang="ro-RO" sz="7200" b="1" dirty="0" smtClean="0">
                <a:latin typeface="Baskerville Old Face" pitchFamily="18" charset="0"/>
              </a:rPr>
              <a:t>CAPITOLUL</a:t>
            </a:r>
            <a:r>
              <a:rPr lang="ro-RO" sz="5400" b="1" dirty="0" smtClean="0">
                <a:latin typeface="Baskerville Old Face" pitchFamily="18" charset="0"/>
              </a:rPr>
              <a:t> </a:t>
            </a:r>
            <a:r>
              <a:rPr lang="ro-RO" sz="7200" b="1" dirty="0" smtClean="0">
                <a:latin typeface="Baskerville Old Face" pitchFamily="18" charset="0"/>
              </a:rPr>
              <a:t>V</a:t>
            </a:r>
            <a:r>
              <a:rPr lang="en-US" sz="7200" b="1" dirty="0" smtClean="0">
                <a:latin typeface="Baskerville Old Face" pitchFamily="18" charset="0"/>
              </a:rPr>
              <a:t>I</a:t>
            </a:r>
            <a:endParaRPr lang="en-US" sz="7200" dirty="0"/>
          </a:p>
        </p:txBody>
      </p:sp>
    </p:spTree>
  </p:cSld>
  <p:clrMapOvr>
    <a:masterClrMapping/>
  </p:clrMapOvr>
  <p:transition spd="med">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500034" y="857232"/>
            <a:ext cx="842410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6.1. Eroarea de trunchiere pentru derivata de ordinul întâi</a:t>
            </a:r>
            <a:endParaRPr kumimoji="0" lang="ro-RO" sz="28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39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9267" name="Object 3"/>
          <p:cNvGraphicFramePr>
            <a:graphicFrameLocks noChangeAspect="1"/>
          </p:cNvGraphicFramePr>
          <p:nvPr/>
        </p:nvGraphicFramePr>
        <p:xfrm>
          <a:off x="285720" y="2214554"/>
          <a:ext cx="8494349" cy="2143140"/>
        </p:xfrm>
        <a:graphic>
          <a:graphicData uri="http://schemas.openxmlformats.org/presentationml/2006/ole">
            <p:oleObj spid="_x0000_s139267" name="Equation" r:id="rId3" imgW="4978400" imgH="1041400" progId="Equation.DSMT4">
              <p:embed/>
            </p:oleObj>
          </a:graphicData>
        </a:graphic>
      </p:graphicFrame>
      <p:sp>
        <p:nvSpPr>
          <p:cNvPr id="1392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9269" name="Object 5"/>
          <p:cNvGraphicFramePr>
            <a:graphicFrameLocks noChangeAspect="1"/>
          </p:cNvGraphicFramePr>
          <p:nvPr/>
        </p:nvGraphicFramePr>
        <p:xfrm>
          <a:off x="1000100" y="5286388"/>
          <a:ext cx="2500330" cy="826258"/>
        </p:xfrm>
        <a:graphic>
          <a:graphicData uri="http://schemas.openxmlformats.org/presentationml/2006/ole">
            <p:oleObj spid="_x0000_s139269" name="Equation" r:id="rId4" imgW="1104900" imgH="368300" progId="Equation.DSMT4">
              <p:embed/>
            </p:oleObj>
          </a:graphicData>
        </a:graphic>
      </p:graphicFrame>
      <p:sp>
        <p:nvSpPr>
          <p:cNvPr id="9" name="TextBox 8"/>
          <p:cNvSpPr txBox="1"/>
          <p:nvPr/>
        </p:nvSpPr>
        <p:spPr>
          <a:xfrm>
            <a:off x="214282" y="5357826"/>
            <a:ext cx="642942" cy="523220"/>
          </a:xfrm>
          <a:prstGeom prst="rect">
            <a:avLst/>
          </a:prstGeom>
          <a:noFill/>
        </p:spPr>
        <p:txBody>
          <a:bodyPr wrap="square" rtlCol="0">
            <a:spAutoFit/>
          </a:bodyPr>
          <a:lstStyle/>
          <a:p>
            <a:r>
              <a:rPr lang="en-US" sz="2800" dirty="0" smtClean="0">
                <a:latin typeface="Baskerville Old Face" pitchFamily="18" charset="0"/>
              </a:rPr>
              <a:t>cu</a:t>
            </a:r>
            <a:endParaRPr lang="en-US" sz="28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571472" y="714356"/>
            <a:ext cx="827662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6.2.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Eroarea</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de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trunchiere</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pentru</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derivata</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de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ordinul</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doi</a:t>
            </a:r>
            <a:endParaRPr kumimoji="0" lang="en-US" sz="28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40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0289" name="Object 1"/>
          <p:cNvGraphicFramePr>
            <a:graphicFrameLocks noChangeAspect="1"/>
          </p:cNvGraphicFramePr>
          <p:nvPr/>
        </p:nvGraphicFramePr>
        <p:xfrm>
          <a:off x="928662" y="1285860"/>
          <a:ext cx="6286544" cy="4441833"/>
        </p:xfrm>
        <a:graphic>
          <a:graphicData uri="http://schemas.openxmlformats.org/presentationml/2006/ole">
            <p:oleObj spid="_x0000_s140289" name="Equation" r:id="rId3" imgW="3365280" imgH="1981080" progId="Equation.DSMT4">
              <p:embed/>
            </p:oleObj>
          </a:graphicData>
        </a:graphic>
      </p:graphicFrame>
      <p:graphicFrame>
        <p:nvGraphicFramePr>
          <p:cNvPr id="140294" name="Object 6"/>
          <p:cNvGraphicFramePr>
            <a:graphicFrameLocks noChangeAspect="1"/>
          </p:cNvGraphicFramePr>
          <p:nvPr/>
        </p:nvGraphicFramePr>
        <p:xfrm>
          <a:off x="785786" y="5929330"/>
          <a:ext cx="1556754" cy="428628"/>
        </p:xfrm>
        <a:graphic>
          <a:graphicData uri="http://schemas.openxmlformats.org/presentationml/2006/ole">
            <p:oleObj spid="_x0000_s140294" name="Equation" r:id="rId4" imgW="838200" imgH="228600" progId="Equation.DSMT4">
              <p:embed/>
            </p:oleObj>
          </a:graphicData>
        </a:graphic>
      </p:graphicFrame>
      <p:graphicFrame>
        <p:nvGraphicFramePr>
          <p:cNvPr id="140293" name="Object 5"/>
          <p:cNvGraphicFramePr>
            <a:graphicFrameLocks noChangeAspect="1"/>
          </p:cNvGraphicFramePr>
          <p:nvPr/>
        </p:nvGraphicFramePr>
        <p:xfrm>
          <a:off x="2500298" y="5929330"/>
          <a:ext cx="1428760" cy="408217"/>
        </p:xfrm>
        <a:graphic>
          <a:graphicData uri="http://schemas.openxmlformats.org/presentationml/2006/ole">
            <p:oleObj spid="_x0000_s140293" name="Equation" r:id="rId5" imgW="799920" imgH="228600" progId="Equation.DSMT4">
              <p:embed/>
            </p:oleObj>
          </a:graphicData>
        </a:graphic>
      </p:graphicFrame>
      <p:graphicFrame>
        <p:nvGraphicFramePr>
          <p:cNvPr id="140292" name="Object 4"/>
          <p:cNvGraphicFramePr>
            <a:graphicFrameLocks noChangeAspect="1"/>
          </p:cNvGraphicFramePr>
          <p:nvPr/>
        </p:nvGraphicFramePr>
        <p:xfrm>
          <a:off x="4071934" y="5857892"/>
          <a:ext cx="1357322" cy="419430"/>
        </p:xfrm>
        <a:graphic>
          <a:graphicData uri="http://schemas.openxmlformats.org/presentationml/2006/ole">
            <p:oleObj spid="_x0000_s140292" name="Equation" r:id="rId6" imgW="736600" imgH="228600" progId="Equation.DSMT4">
              <p:embed/>
            </p:oleObj>
          </a:graphicData>
        </a:graphic>
      </p:graphicFrame>
      <p:graphicFrame>
        <p:nvGraphicFramePr>
          <p:cNvPr id="140291" name="Object 3"/>
          <p:cNvGraphicFramePr>
            <a:graphicFrameLocks noChangeAspect="1"/>
          </p:cNvGraphicFramePr>
          <p:nvPr/>
        </p:nvGraphicFramePr>
        <p:xfrm>
          <a:off x="5643570" y="5857892"/>
          <a:ext cx="1398994" cy="428628"/>
        </p:xfrm>
        <a:graphic>
          <a:graphicData uri="http://schemas.openxmlformats.org/presentationml/2006/ole">
            <p:oleObj spid="_x0000_s140291" name="Equation" r:id="rId7" imgW="749300" imgH="228600" progId="Equation.DSMT4">
              <p:embed/>
            </p:oleObj>
          </a:graphicData>
        </a:graphic>
      </p:graphicFrame>
      <p:sp>
        <p:nvSpPr>
          <p:cNvPr id="140295" name="Rectangle 7"/>
          <p:cNvSpPr>
            <a:spLocks noChangeArrowheads="1"/>
          </p:cNvSpPr>
          <p:nvPr/>
        </p:nvSpPr>
        <p:spPr bwMode="auto">
          <a:xfrm>
            <a:off x="0" y="6000768"/>
            <a:ext cx="82907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err="1" smtClean="0">
                <a:latin typeface="Cambria Math" pitchFamily="18" charset="0"/>
                <a:ea typeface="Calibri" pitchFamily="34" charset="0"/>
                <a:cs typeface="Times New Roman" pitchFamily="18" charset="0"/>
              </a:rPr>
              <a:t>U</a:t>
            </a:r>
            <a:r>
              <a:rPr kumimoji="0" lang="en-US" sz="2000" b="0" i="0" u="none" strike="noStrike" cap="none" normalizeH="0" baseline="0" dirty="0" err="1" smtClean="0">
                <a:ln>
                  <a:noFill/>
                </a:ln>
                <a:solidFill>
                  <a:schemeClr val="tx1"/>
                </a:solidFill>
                <a:effectLst/>
                <a:latin typeface="Cambria Math" pitchFamily="18" charset="0"/>
                <a:ea typeface="Calibri" pitchFamily="34" charset="0"/>
                <a:cs typeface="Times New Roman" pitchFamily="18" charset="0"/>
              </a:rPr>
              <a:t>nde</a:t>
            </a:r>
            <a:r>
              <a:rPr kumimoji="0" lang="en-US" sz="2000"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Box 14"/>
          <p:cNvSpPr txBox="1"/>
          <p:nvPr/>
        </p:nvSpPr>
        <p:spPr>
          <a:xfrm>
            <a:off x="2285984" y="6000768"/>
            <a:ext cx="71438" cy="369332"/>
          </a:xfrm>
          <a:prstGeom prst="rect">
            <a:avLst/>
          </a:prstGeom>
          <a:noFill/>
        </p:spPr>
        <p:txBody>
          <a:bodyPr wrap="square" rtlCol="0">
            <a:spAutoFit/>
          </a:bodyPr>
          <a:lstStyle/>
          <a:p>
            <a:r>
              <a:rPr lang="en-US" dirty="0"/>
              <a:t>;</a:t>
            </a:r>
          </a:p>
        </p:txBody>
      </p:sp>
      <p:sp>
        <p:nvSpPr>
          <p:cNvPr id="16" name="TextBox 15"/>
          <p:cNvSpPr txBox="1"/>
          <p:nvPr/>
        </p:nvSpPr>
        <p:spPr>
          <a:xfrm>
            <a:off x="3857620" y="5929330"/>
            <a:ext cx="71438" cy="369332"/>
          </a:xfrm>
          <a:prstGeom prst="rect">
            <a:avLst/>
          </a:prstGeom>
          <a:noFill/>
        </p:spPr>
        <p:txBody>
          <a:bodyPr wrap="square" rtlCol="0">
            <a:spAutoFit/>
          </a:bodyPr>
          <a:lstStyle/>
          <a:p>
            <a:r>
              <a:rPr lang="en-US" dirty="0" smtClean="0"/>
              <a:t>;</a:t>
            </a:r>
            <a:endParaRPr lang="en-US" dirty="0"/>
          </a:p>
        </p:txBody>
      </p:sp>
      <p:sp>
        <p:nvSpPr>
          <p:cNvPr id="17" name="TextBox 16"/>
          <p:cNvSpPr txBox="1"/>
          <p:nvPr/>
        </p:nvSpPr>
        <p:spPr>
          <a:xfrm>
            <a:off x="5429256" y="5929330"/>
            <a:ext cx="71438" cy="369332"/>
          </a:xfrm>
          <a:prstGeom prst="rect">
            <a:avLst/>
          </a:prstGeom>
          <a:noFill/>
        </p:spPr>
        <p:txBody>
          <a:bodyPr wrap="square" rtlCol="0">
            <a:spAutoFit/>
          </a:bodyPr>
          <a:lstStyle/>
          <a:p>
            <a:r>
              <a:rPr lang="en-US" dirty="0" smtClean="0"/>
              <a:t>;</a:t>
            </a:r>
            <a:endParaRPr lang="en-US" dirty="0"/>
          </a:p>
        </p:txBody>
      </p:sp>
    </p:spTree>
  </p:cSld>
  <p:clrMapOvr>
    <a:masterClrMapping/>
  </p:clrMapOvr>
  <p:transition spd="med">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62366" y="928670"/>
            <a:ext cx="9206366" cy="89255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ro-RO"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6.3. Eroarea de trunchiere pentru derivata de ordinul trei</a:t>
            </a:r>
            <a:endParaRPr kumimoji="0" lang="en-US" sz="2800" i="0" u="none"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4233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2338" name="Object 2"/>
          <p:cNvGraphicFramePr>
            <a:graphicFrameLocks noChangeAspect="1"/>
          </p:cNvGraphicFramePr>
          <p:nvPr/>
        </p:nvGraphicFramePr>
        <p:xfrm>
          <a:off x="0" y="2357430"/>
          <a:ext cx="8643997" cy="2749556"/>
        </p:xfrm>
        <a:graphic>
          <a:graphicData uri="http://schemas.openxmlformats.org/presentationml/2006/ole">
            <p:oleObj spid="_x0000_s142338" name="Equation" r:id="rId3" imgW="6553080" imgH="1143000" progId="Equation.DSMT4">
              <p:embed/>
            </p:oleObj>
          </a:graphicData>
        </a:graphic>
      </p:graphicFrame>
      <p:sp>
        <p:nvSpPr>
          <p:cNvPr id="6" name="Rectangle 7"/>
          <p:cNvSpPr>
            <a:spLocks noChangeArrowheads="1"/>
          </p:cNvSpPr>
          <p:nvPr/>
        </p:nvSpPr>
        <p:spPr bwMode="auto">
          <a:xfrm>
            <a:off x="0" y="6000768"/>
            <a:ext cx="82907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000" dirty="0" err="1" smtClean="0">
                <a:latin typeface="Cambria Math" pitchFamily="18" charset="0"/>
                <a:ea typeface="Calibri" pitchFamily="34" charset="0"/>
                <a:cs typeface="Times New Roman" pitchFamily="18" charset="0"/>
              </a:rPr>
              <a:t>U</a:t>
            </a:r>
            <a:r>
              <a:rPr kumimoji="0" lang="en-US" sz="2000" b="0" i="0" u="none" strike="noStrike" cap="none" normalizeH="0" baseline="0" dirty="0" err="1" smtClean="0">
                <a:ln>
                  <a:noFill/>
                </a:ln>
                <a:solidFill>
                  <a:schemeClr val="tx1"/>
                </a:solidFill>
                <a:effectLst/>
                <a:latin typeface="Cambria Math" pitchFamily="18" charset="0"/>
                <a:ea typeface="Calibri" pitchFamily="34" charset="0"/>
                <a:cs typeface="Times New Roman" pitchFamily="18" charset="0"/>
              </a:rPr>
              <a:t>nde</a:t>
            </a:r>
            <a:r>
              <a:rPr kumimoji="0" lang="en-US" sz="2000"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2340" name="Object 4"/>
          <p:cNvGraphicFramePr>
            <a:graphicFrameLocks noChangeAspect="1"/>
          </p:cNvGraphicFramePr>
          <p:nvPr/>
        </p:nvGraphicFramePr>
        <p:xfrm>
          <a:off x="785813" y="5929313"/>
          <a:ext cx="1557337" cy="428625"/>
        </p:xfrm>
        <a:graphic>
          <a:graphicData uri="http://schemas.openxmlformats.org/presentationml/2006/ole">
            <p:oleObj spid="_x0000_s142340" name="Equation" r:id="rId4" imgW="838200" imgH="228600" progId="Equation.DSMT4">
              <p:embed/>
            </p:oleObj>
          </a:graphicData>
        </a:graphic>
      </p:graphicFrame>
      <p:sp>
        <p:nvSpPr>
          <p:cNvPr id="8" name="TextBox 7"/>
          <p:cNvSpPr txBox="1"/>
          <p:nvPr/>
        </p:nvSpPr>
        <p:spPr>
          <a:xfrm>
            <a:off x="2285984" y="6000768"/>
            <a:ext cx="71438" cy="369332"/>
          </a:xfrm>
          <a:prstGeom prst="rect">
            <a:avLst/>
          </a:prstGeom>
          <a:noFill/>
        </p:spPr>
        <p:txBody>
          <a:bodyPr wrap="square" rtlCol="0">
            <a:spAutoFit/>
          </a:bodyPr>
          <a:lstStyle/>
          <a:p>
            <a:r>
              <a:rPr lang="en-US" dirty="0"/>
              <a:t>;</a:t>
            </a:r>
          </a:p>
        </p:txBody>
      </p:sp>
      <p:graphicFrame>
        <p:nvGraphicFramePr>
          <p:cNvPr id="142341" name="Object 5"/>
          <p:cNvGraphicFramePr>
            <a:graphicFrameLocks noChangeAspect="1"/>
          </p:cNvGraphicFramePr>
          <p:nvPr/>
        </p:nvGraphicFramePr>
        <p:xfrm>
          <a:off x="2500313" y="5929313"/>
          <a:ext cx="1428750" cy="407987"/>
        </p:xfrm>
        <a:graphic>
          <a:graphicData uri="http://schemas.openxmlformats.org/presentationml/2006/ole">
            <p:oleObj spid="_x0000_s142341" name="Equation" r:id="rId5" imgW="799920" imgH="228600" progId="Equation.DSMT4">
              <p:embed/>
            </p:oleObj>
          </a:graphicData>
        </a:graphic>
      </p:graphicFrame>
      <p:sp>
        <p:nvSpPr>
          <p:cNvPr id="10" name="TextBox 9"/>
          <p:cNvSpPr txBox="1"/>
          <p:nvPr/>
        </p:nvSpPr>
        <p:spPr>
          <a:xfrm>
            <a:off x="3857620" y="5929330"/>
            <a:ext cx="71438" cy="369332"/>
          </a:xfrm>
          <a:prstGeom prst="rect">
            <a:avLst/>
          </a:prstGeom>
          <a:noFill/>
        </p:spPr>
        <p:txBody>
          <a:bodyPr wrap="square" rtlCol="0">
            <a:spAutoFit/>
          </a:bodyPr>
          <a:lstStyle/>
          <a:p>
            <a:r>
              <a:rPr lang="en-US" dirty="0" smtClean="0"/>
              <a:t>;</a:t>
            </a:r>
            <a:endParaRPr lang="en-US" dirty="0"/>
          </a:p>
        </p:txBody>
      </p:sp>
      <p:graphicFrame>
        <p:nvGraphicFramePr>
          <p:cNvPr id="142342" name="Object 6"/>
          <p:cNvGraphicFramePr>
            <a:graphicFrameLocks noChangeAspect="1"/>
          </p:cNvGraphicFramePr>
          <p:nvPr/>
        </p:nvGraphicFramePr>
        <p:xfrm>
          <a:off x="4071938" y="5857875"/>
          <a:ext cx="1357312" cy="419100"/>
        </p:xfrm>
        <a:graphic>
          <a:graphicData uri="http://schemas.openxmlformats.org/presentationml/2006/ole">
            <p:oleObj spid="_x0000_s142342" name="Equation" r:id="rId6" imgW="736600" imgH="228600" progId="Equation.DSMT4">
              <p:embed/>
            </p:oleObj>
          </a:graphicData>
        </a:graphic>
      </p:graphicFrame>
      <p:sp>
        <p:nvSpPr>
          <p:cNvPr id="12" name="TextBox 11"/>
          <p:cNvSpPr txBox="1"/>
          <p:nvPr/>
        </p:nvSpPr>
        <p:spPr>
          <a:xfrm>
            <a:off x="5429256" y="5929330"/>
            <a:ext cx="71438" cy="369332"/>
          </a:xfrm>
          <a:prstGeom prst="rect">
            <a:avLst/>
          </a:prstGeom>
          <a:noFill/>
        </p:spPr>
        <p:txBody>
          <a:bodyPr wrap="square" rtlCol="0">
            <a:spAutoFit/>
          </a:bodyPr>
          <a:lstStyle/>
          <a:p>
            <a:r>
              <a:rPr lang="en-US" dirty="0" smtClean="0"/>
              <a:t>;</a:t>
            </a:r>
            <a:endParaRPr lang="en-US" dirty="0"/>
          </a:p>
        </p:txBody>
      </p:sp>
      <p:graphicFrame>
        <p:nvGraphicFramePr>
          <p:cNvPr id="142343" name="Object 7"/>
          <p:cNvGraphicFramePr>
            <a:graphicFrameLocks noChangeAspect="1"/>
          </p:cNvGraphicFramePr>
          <p:nvPr/>
        </p:nvGraphicFramePr>
        <p:xfrm>
          <a:off x="5643563" y="5857875"/>
          <a:ext cx="1398587" cy="428625"/>
        </p:xfrm>
        <a:graphic>
          <a:graphicData uri="http://schemas.openxmlformats.org/presentationml/2006/ole">
            <p:oleObj spid="_x0000_s142343" name="Equation" r:id="rId7" imgW="749300" imgH="228600" progId="Equation.DSMT4">
              <p:embed/>
            </p:oleObj>
          </a:graphicData>
        </a:graphic>
      </p:graphicFrame>
    </p:spTree>
  </p:cSld>
  <p:clrMapOvr>
    <a:masterClrMapping/>
  </p:clrMapOvr>
  <p:transition spd="med">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339686" y="928670"/>
            <a:ext cx="948368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	</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6.4.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Eroarea</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de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trunchiere</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pentru</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derivata</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de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ordinul</a:t>
            </a:r>
            <a:r>
              <a:rPr kumimoji="0" lang="en-US" sz="28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 </a:t>
            </a:r>
            <a:r>
              <a:rPr kumimoji="0" lang="en-US" sz="2800" i="0" u="none" strike="noStrike" cap="none" normalizeH="0" baseline="0" dirty="0" err="1" smtClean="0">
                <a:ln>
                  <a:noFill/>
                </a:ln>
                <a:solidFill>
                  <a:schemeClr val="tx1"/>
                </a:solidFill>
                <a:effectLst/>
                <a:latin typeface="Baskerville Old Face" pitchFamily="18" charset="0"/>
                <a:ea typeface="Calibri" pitchFamily="34" charset="0"/>
                <a:cs typeface="Times New Roman" pitchFamily="18" charset="0"/>
              </a:rPr>
              <a:t>patru</a:t>
            </a:r>
            <a:endParaRPr kumimoji="0" lang="en-US" sz="28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141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1314" name="Object 2"/>
          <p:cNvGraphicFramePr>
            <a:graphicFrameLocks noChangeAspect="1"/>
          </p:cNvGraphicFramePr>
          <p:nvPr/>
        </p:nvGraphicFramePr>
        <p:xfrm>
          <a:off x="0" y="2428868"/>
          <a:ext cx="9000986" cy="1857388"/>
        </p:xfrm>
        <a:graphic>
          <a:graphicData uri="http://schemas.openxmlformats.org/presentationml/2006/ole">
            <p:oleObj spid="_x0000_s141314" name="Equation" r:id="rId3" imgW="6375240" imgH="1143000" progId="Equation.DSMT4">
              <p:embed/>
            </p:oleObj>
          </a:graphicData>
        </a:graphic>
      </p:graphicFrame>
      <p:sp>
        <p:nvSpPr>
          <p:cNvPr id="6" name="Rectangle 7"/>
          <p:cNvSpPr>
            <a:spLocks noChangeArrowheads="1"/>
          </p:cNvSpPr>
          <p:nvPr/>
        </p:nvSpPr>
        <p:spPr bwMode="auto">
          <a:xfrm>
            <a:off x="0" y="5429264"/>
            <a:ext cx="94448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err="1" smtClean="0">
                <a:latin typeface="Cambria Math" pitchFamily="18" charset="0"/>
                <a:ea typeface="Calibri" pitchFamily="34" charset="0"/>
                <a:cs typeface="Times New Roman" pitchFamily="18" charset="0"/>
              </a:rPr>
              <a:t>U</a:t>
            </a:r>
            <a:r>
              <a:rPr kumimoji="0" lang="en-US" sz="2400" b="0" i="0" u="none" strike="noStrike" cap="none" normalizeH="0" baseline="0" dirty="0" err="1" smtClean="0">
                <a:ln>
                  <a:noFill/>
                </a:ln>
                <a:solidFill>
                  <a:schemeClr val="tx1"/>
                </a:solidFill>
                <a:effectLst/>
                <a:latin typeface="Cambria Math" pitchFamily="18" charset="0"/>
                <a:ea typeface="Calibri" pitchFamily="34" charset="0"/>
                <a:cs typeface="Times New Roman" pitchFamily="18" charset="0"/>
              </a:rPr>
              <a:t>nde</a:t>
            </a:r>
            <a:r>
              <a:rPr kumimoji="0" lang="en-US" sz="2000" b="0" i="0" u="none" strike="noStrike" cap="none" normalizeH="0" baseline="0" dirty="0" smtClean="0">
                <a:ln>
                  <a:noFill/>
                </a:ln>
                <a:solidFill>
                  <a:schemeClr val="tx1"/>
                </a:solidFill>
                <a:effectLst/>
                <a:latin typeface="Cambria Math"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1316" name="Object 4"/>
          <p:cNvGraphicFramePr>
            <a:graphicFrameLocks noChangeAspect="1"/>
          </p:cNvGraphicFramePr>
          <p:nvPr/>
        </p:nvGraphicFramePr>
        <p:xfrm>
          <a:off x="928662" y="5429264"/>
          <a:ext cx="1557337" cy="428625"/>
        </p:xfrm>
        <a:graphic>
          <a:graphicData uri="http://schemas.openxmlformats.org/presentationml/2006/ole">
            <p:oleObj spid="_x0000_s141316" name="Equation" r:id="rId4" imgW="838200" imgH="228600" progId="Equation.DSMT4">
              <p:embed/>
            </p:oleObj>
          </a:graphicData>
        </a:graphic>
      </p:graphicFrame>
      <p:sp>
        <p:nvSpPr>
          <p:cNvPr id="8" name="TextBox 7"/>
          <p:cNvSpPr txBox="1"/>
          <p:nvPr/>
        </p:nvSpPr>
        <p:spPr>
          <a:xfrm>
            <a:off x="2428860" y="5429264"/>
            <a:ext cx="71438" cy="369332"/>
          </a:xfrm>
          <a:prstGeom prst="rect">
            <a:avLst/>
          </a:prstGeom>
          <a:noFill/>
        </p:spPr>
        <p:txBody>
          <a:bodyPr wrap="square" rtlCol="0">
            <a:spAutoFit/>
          </a:bodyPr>
          <a:lstStyle/>
          <a:p>
            <a:r>
              <a:rPr lang="en-US" dirty="0"/>
              <a:t>;</a:t>
            </a:r>
          </a:p>
        </p:txBody>
      </p:sp>
      <p:graphicFrame>
        <p:nvGraphicFramePr>
          <p:cNvPr id="141317" name="Object 5"/>
          <p:cNvGraphicFramePr>
            <a:graphicFrameLocks noChangeAspect="1"/>
          </p:cNvGraphicFramePr>
          <p:nvPr/>
        </p:nvGraphicFramePr>
        <p:xfrm>
          <a:off x="2643174" y="5429264"/>
          <a:ext cx="1428750" cy="407971"/>
        </p:xfrm>
        <a:graphic>
          <a:graphicData uri="http://schemas.openxmlformats.org/presentationml/2006/ole">
            <p:oleObj spid="_x0000_s141317" name="Equation" r:id="rId5" imgW="799920" imgH="228600" progId="Equation.DSMT4">
              <p:embed/>
            </p:oleObj>
          </a:graphicData>
        </a:graphic>
      </p:graphicFrame>
      <p:sp>
        <p:nvSpPr>
          <p:cNvPr id="10" name="TextBox 9"/>
          <p:cNvSpPr txBox="1"/>
          <p:nvPr/>
        </p:nvSpPr>
        <p:spPr>
          <a:xfrm>
            <a:off x="4000496" y="5500702"/>
            <a:ext cx="71438" cy="369332"/>
          </a:xfrm>
          <a:prstGeom prst="rect">
            <a:avLst/>
          </a:prstGeom>
          <a:noFill/>
        </p:spPr>
        <p:txBody>
          <a:bodyPr wrap="square" rtlCol="0">
            <a:spAutoFit/>
          </a:bodyPr>
          <a:lstStyle/>
          <a:p>
            <a:r>
              <a:rPr lang="en-US" dirty="0" smtClean="0"/>
              <a:t>;</a:t>
            </a:r>
            <a:endParaRPr lang="en-US" dirty="0"/>
          </a:p>
        </p:txBody>
      </p:sp>
      <p:graphicFrame>
        <p:nvGraphicFramePr>
          <p:cNvPr id="141318" name="Object 6"/>
          <p:cNvGraphicFramePr>
            <a:graphicFrameLocks noChangeAspect="1"/>
          </p:cNvGraphicFramePr>
          <p:nvPr/>
        </p:nvGraphicFramePr>
        <p:xfrm>
          <a:off x="4143372" y="5357826"/>
          <a:ext cx="1357312" cy="490521"/>
        </p:xfrm>
        <a:graphic>
          <a:graphicData uri="http://schemas.openxmlformats.org/presentationml/2006/ole">
            <p:oleObj spid="_x0000_s141318" name="Equation" r:id="rId6" imgW="736600" imgH="228600" progId="Equation.DSMT4">
              <p:embed/>
            </p:oleObj>
          </a:graphicData>
        </a:graphic>
      </p:graphicFrame>
      <p:sp>
        <p:nvSpPr>
          <p:cNvPr id="12" name="TextBox 11"/>
          <p:cNvSpPr txBox="1"/>
          <p:nvPr/>
        </p:nvSpPr>
        <p:spPr>
          <a:xfrm>
            <a:off x="5572132" y="5357826"/>
            <a:ext cx="71438" cy="369332"/>
          </a:xfrm>
          <a:prstGeom prst="rect">
            <a:avLst/>
          </a:prstGeom>
          <a:noFill/>
        </p:spPr>
        <p:txBody>
          <a:bodyPr wrap="square" rtlCol="0">
            <a:spAutoFit/>
          </a:bodyPr>
          <a:lstStyle/>
          <a:p>
            <a:r>
              <a:rPr lang="en-US" dirty="0" smtClean="0"/>
              <a:t>;</a:t>
            </a:r>
            <a:endParaRPr lang="en-US" dirty="0"/>
          </a:p>
        </p:txBody>
      </p:sp>
      <p:graphicFrame>
        <p:nvGraphicFramePr>
          <p:cNvPr id="141319" name="Object 7"/>
          <p:cNvGraphicFramePr>
            <a:graphicFrameLocks noChangeAspect="1"/>
          </p:cNvGraphicFramePr>
          <p:nvPr/>
        </p:nvGraphicFramePr>
        <p:xfrm>
          <a:off x="5786446" y="5357826"/>
          <a:ext cx="1398587" cy="428625"/>
        </p:xfrm>
        <a:graphic>
          <a:graphicData uri="http://schemas.openxmlformats.org/presentationml/2006/ole">
            <p:oleObj spid="_x0000_s141319" name="Equation" r:id="rId7" imgW="749300" imgH="228600" progId="Equation.DSMT4">
              <p:embed/>
            </p:oleObj>
          </a:graphicData>
        </a:graphic>
      </p:graphicFrame>
    </p:spTree>
  </p:cSld>
  <p:clrMapOvr>
    <a:masterClrMapping/>
  </p:clrMapOvr>
  <p:transition spd="med">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571744"/>
            <a:ext cx="8305800" cy="1143000"/>
          </a:xfrm>
        </p:spPr>
        <p:txBody>
          <a:bodyPr>
            <a:normAutofit/>
          </a:bodyPr>
          <a:lstStyle/>
          <a:p>
            <a:r>
              <a:rPr lang="ro-RO" sz="7200" b="1" dirty="0" smtClean="0">
                <a:latin typeface="Baskerville Old Face" pitchFamily="18" charset="0"/>
              </a:rPr>
              <a:t>CAPITOLUL V</a:t>
            </a:r>
            <a:r>
              <a:rPr lang="en-US" sz="7200" b="1" dirty="0" smtClean="0">
                <a:latin typeface="Baskerville Old Face" pitchFamily="18" charset="0"/>
              </a:rPr>
              <a:t>II</a:t>
            </a:r>
            <a:endParaRPr lang="en-US" sz="7200" dirty="0"/>
          </a:p>
        </p:txBody>
      </p:sp>
    </p:spTree>
  </p:cSld>
  <p:clrMapOvr>
    <a:masterClrMapping/>
  </p:clrMapOvr>
  <p:transition spd="med">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ChangeArrowheads="1"/>
          </p:cNvSpPr>
          <p:nvPr/>
        </p:nvSpPr>
        <p:spPr bwMode="auto">
          <a:xfrm>
            <a:off x="285720" y="1071546"/>
            <a:ext cx="607223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7200" i="0" u="none" strike="noStrike" cap="none" normalizeH="0" baseline="0" dirty="0" smtClean="0">
                <a:ln>
                  <a:noFill/>
                </a:ln>
                <a:solidFill>
                  <a:schemeClr val="tx1"/>
                </a:solidFill>
                <a:effectLst/>
                <a:latin typeface="Baskerville Old Face" pitchFamily="18" charset="0"/>
                <a:ea typeface="Calibri" pitchFamily="34" charset="0"/>
                <a:cs typeface="Times New Roman" pitchFamily="18" charset="0"/>
              </a:rPr>
              <a:t>APLICAȚIE</a:t>
            </a:r>
            <a:endParaRPr kumimoji="0" lang="ro-RO" sz="7200" i="0" u="none" strike="noStrike" cap="none" normalizeH="0" baseline="0" dirty="0" smtClean="0">
              <a:ln>
                <a:noFill/>
              </a:ln>
              <a:solidFill>
                <a:schemeClr val="tx1"/>
              </a:solidFill>
              <a:effectLst/>
              <a:latin typeface="Baskerville Old Face" pitchFamily="18" charset="0"/>
              <a:cs typeface="Arial" pitchFamily="34" charset="0"/>
            </a:endParaRPr>
          </a:p>
        </p:txBody>
      </p:sp>
      <p:sp>
        <p:nvSpPr>
          <p:cNvPr id="7" name="Rectangle 6"/>
          <p:cNvSpPr/>
          <p:nvPr/>
        </p:nvSpPr>
        <p:spPr>
          <a:xfrm>
            <a:off x="0" y="3071810"/>
            <a:ext cx="8358246" cy="1077218"/>
          </a:xfrm>
          <a:prstGeom prst="rect">
            <a:avLst/>
          </a:prstGeom>
        </p:spPr>
        <p:txBody>
          <a:bodyPr wrap="square">
            <a:spAutoFit/>
          </a:bodyPr>
          <a:lstStyle/>
          <a:p>
            <a:r>
              <a:rPr lang="en-US" sz="3200" i="1" dirty="0" smtClean="0">
                <a:latin typeface="Baskerville Old Face" pitchFamily="18" charset="0"/>
              </a:rPr>
              <a:t>	</a:t>
            </a:r>
            <a:r>
              <a:rPr lang="ro-RO" sz="3200" dirty="0" smtClean="0">
                <a:latin typeface="Baskerville Old Face" pitchFamily="18" charset="0"/>
              </a:rPr>
              <a:t>Fie </a:t>
            </a:r>
            <a:r>
              <a:rPr lang="ro-RO" sz="3200" dirty="0">
                <a:latin typeface="Baskerville Old Face" pitchFamily="18" charset="0"/>
              </a:rPr>
              <a:t>funcția f(x)=ln(2+x</a:t>
            </a:r>
            <a:r>
              <a:rPr lang="ro-RO" sz="3200" baseline="30000" dirty="0">
                <a:latin typeface="Baskerville Old Face" pitchFamily="18" charset="0"/>
              </a:rPr>
              <a:t>2</a:t>
            </a:r>
            <a:r>
              <a:rPr lang="ro-RO" sz="3200" dirty="0" smtClean="0">
                <a:latin typeface="Baskerville Old Face" pitchFamily="18" charset="0"/>
              </a:rPr>
              <a:t>).</a:t>
            </a:r>
            <a:r>
              <a:rPr lang="en-US" sz="3200" dirty="0" smtClean="0">
                <a:latin typeface="Baskerville Old Face" pitchFamily="18" charset="0"/>
              </a:rPr>
              <a:t> </a:t>
            </a:r>
            <a:r>
              <a:rPr lang="en-US" sz="3200" dirty="0">
                <a:latin typeface="Baskerville Old Face" pitchFamily="18" charset="0"/>
              </a:rPr>
              <a:t>S</a:t>
            </a:r>
            <a:r>
              <a:rPr lang="ro-RO" sz="3200" dirty="0" smtClean="0">
                <a:latin typeface="Baskerville Old Face" pitchFamily="18" charset="0"/>
              </a:rPr>
              <a:t>ă </a:t>
            </a:r>
            <a:r>
              <a:rPr lang="ro-RO" sz="3200" dirty="0">
                <a:latin typeface="Baskerville Old Face" pitchFamily="18" charset="0"/>
              </a:rPr>
              <a:t>se </a:t>
            </a:r>
            <a:r>
              <a:rPr lang="en-US" sz="3200" dirty="0" err="1" smtClean="0">
                <a:latin typeface="Baskerville Old Face" pitchFamily="18" charset="0"/>
              </a:rPr>
              <a:t>afle</a:t>
            </a:r>
            <a:r>
              <a:rPr lang="en-US" sz="3200" dirty="0" smtClean="0">
                <a:latin typeface="Baskerville Old Face" pitchFamily="18" charset="0"/>
              </a:rPr>
              <a:t> </a:t>
            </a:r>
            <a:r>
              <a:rPr lang="en-US" sz="3200" dirty="0" err="1" smtClean="0">
                <a:latin typeface="Baskerville Old Face" pitchFamily="18" charset="0"/>
              </a:rPr>
              <a:t>derivatele</a:t>
            </a:r>
            <a:r>
              <a:rPr lang="en-US" sz="3200" dirty="0" smtClean="0">
                <a:latin typeface="Baskerville Old Face" pitchFamily="18" charset="0"/>
              </a:rPr>
              <a:t> </a:t>
            </a:r>
            <a:r>
              <a:rPr lang="en-US" sz="3200" dirty="0" err="1" smtClean="0">
                <a:latin typeface="Baskerville Old Face" pitchFamily="18" charset="0"/>
              </a:rPr>
              <a:t>exacte</a:t>
            </a:r>
            <a:r>
              <a:rPr lang="en-US" sz="3200" dirty="0" smtClean="0">
                <a:latin typeface="Baskerville Old Face" pitchFamily="18" charset="0"/>
              </a:rPr>
              <a:t> </a:t>
            </a:r>
            <a:r>
              <a:rPr lang="ro-RO" sz="3200" dirty="0" smtClean="0">
                <a:latin typeface="Baskerville Old Face" pitchFamily="18" charset="0"/>
              </a:rPr>
              <a:t>și derivatele aproximative ale funcției.</a:t>
            </a:r>
            <a:endParaRPr lang="en-US" sz="32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28662" y="1142984"/>
          <a:ext cx="7000924" cy="2000264"/>
        </p:xfrm>
        <a:graphic>
          <a:graphicData uri="http://schemas.openxmlformats.org/drawingml/2006/table">
            <a:tbl>
              <a:tblPr/>
              <a:tblGrid>
                <a:gridCol w="1206042"/>
                <a:gridCol w="1220749"/>
                <a:gridCol w="2448036"/>
                <a:gridCol w="2126097"/>
              </a:tblGrid>
              <a:tr h="1235457">
                <a:tc>
                  <a:txBody>
                    <a:bodyPr/>
                    <a:lstStyle/>
                    <a:p>
                      <a:pPr marL="0" marR="0" algn="l">
                        <a:lnSpc>
                          <a:spcPct val="115000"/>
                        </a:lnSpc>
                        <a:spcBef>
                          <a:spcPts val="0"/>
                        </a:spcBef>
                        <a:spcAft>
                          <a:spcPts val="0"/>
                        </a:spcAft>
                      </a:pPr>
                      <a:r>
                        <a:rPr lang="en-US" sz="1400" dirty="0" err="1">
                          <a:latin typeface="Cambria Math"/>
                          <a:ea typeface="Calibri"/>
                          <a:cs typeface="Times New Roman"/>
                        </a:rPr>
                        <a:t>Func</a:t>
                      </a:r>
                      <a:r>
                        <a:rPr lang="ro-RO" sz="1400" dirty="0">
                          <a:latin typeface="Cambria Math"/>
                          <a:ea typeface="Calibri"/>
                          <a:cs typeface="Times New Roman"/>
                        </a:rPr>
                        <a:t>ția  f(x)</a:t>
                      </a:r>
                      <a:endParaRPr lang="en-US" sz="1100" dirty="0">
                        <a:latin typeface="Calibri"/>
                        <a:ea typeface="Calibri"/>
                        <a:cs typeface="Times New Roman"/>
                      </a:endParaRPr>
                    </a:p>
                    <a:p>
                      <a:pPr marL="0" marR="0" algn="l">
                        <a:lnSpc>
                          <a:spcPct val="115000"/>
                        </a:lnSpc>
                        <a:spcBef>
                          <a:spcPts val="0"/>
                        </a:spcBef>
                        <a:spcAft>
                          <a:spcPts val="0"/>
                        </a:spcAft>
                      </a:pPr>
                      <a:r>
                        <a:rPr lang="ro-RO" sz="1400" dirty="0">
                          <a:latin typeface="Cambria Math"/>
                          <a:ea typeface="Calibri"/>
                          <a:cs typeface="Times New Roman"/>
                        </a:rPr>
                        <a:t>(când x=x</a:t>
                      </a:r>
                      <a:r>
                        <a:rPr lang="ro-RO" sz="1400" baseline="-25000" dirty="0">
                          <a:latin typeface="Cambria Math"/>
                          <a:ea typeface="Calibri"/>
                          <a:cs typeface="Times New Roman"/>
                        </a:rPr>
                        <a:t>0</a:t>
                      </a:r>
                      <a:r>
                        <a:rPr lang="ro-RO" sz="1400" dirty="0">
                          <a:latin typeface="Cambria Math"/>
                          <a:ea typeface="Calibri"/>
                          <a:cs typeface="Times New Roman"/>
                        </a:rPr>
                        <a:t>=1)</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a:latin typeface="Cambria Math"/>
                          <a:ea typeface="Calibri"/>
                          <a:cs typeface="Times New Roman"/>
                        </a:rPr>
                        <a:t>Derivata  exactă</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dirty="0" err="1">
                          <a:latin typeface="Cambria Math"/>
                          <a:ea typeface="Calibri"/>
                          <a:cs typeface="Times New Roman"/>
                        </a:rPr>
                        <a:t>Derivata</a:t>
                      </a:r>
                      <a:r>
                        <a:rPr lang="en-US" sz="1400" dirty="0">
                          <a:latin typeface="Cambria Math"/>
                          <a:ea typeface="Calibri"/>
                          <a:cs typeface="Times New Roman"/>
                        </a:rPr>
                        <a:t> </a:t>
                      </a:r>
                      <a:r>
                        <a:rPr lang="en-US" sz="1400" dirty="0" err="1">
                          <a:latin typeface="Cambria Math"/>
                          <a:ea typeface="Calibri"/>
                          <a:cs typeface="Times New Roman"/>
                        </a:rPr>
                        <a:t>funcției</a:t>
                      </a:r>
                      <a:r>
                        <a:rPr lang="en-US" sz="1400" dirty="0">
                          <a:latin typeface="Cambria Math"/>
                          <a:ea typeface="Calibri"/>
                          <a:cs typeface="Times New Roman"/>
                        </a:rPr>
                        <a:t> </a:t>
                      </a:r>
                      <a:r>
                        <a:rPr lang="en-US" sz="1400" dirty="0" err="1">
                          <a:latin typeface="Cambria Math"/>
                          <a:ea typeface="Calibri"/>
                          <a:cs typeface="Times New Roman"/>
                        </a:rPr>
                        <a:t>când</a:t>
                      </a:r>
                      <a:r>
                        <a:rPr lang="en-US" sz="1400" dirty="0">
                          <a:latin typeface="Cambria Math"/>
                          <a:ea typeface="Calibri"/>
                          <a:cs typeface="Times New Roman"/>
                        </a:rPr>
                        <a:t> se </a:t>
                      </a:r>
                      <a:r>
                        <a:rPr lang="en-US" sz="1400" dirty="0" err="1">
                          <a:latin typeface="Cambria Math"/>
                          <a:ea typeface="Calibri"/>
                          <a:cs typeface="Times New Roman"/>
                        </a:rPr>
                        <a:t>cunoaște</a:t>
                      </a:r>
                      <a:r>
                        <a:rPr lang="en-US" sz="1400" dirty="0">
                          <a:latin typeface="Cambria Math"/>
                          <a:ea typeface="Calibri"/>
                          <a:cs typeface="Times New Roman"/>
                        </a:rPr>
                        <a:t> </a:t>
                      </a:r>
                      <a:r>
                        <a:rPr lang="en-US" sz="1400" dirty="0" err="1">
                          <a:latin typeface="Cambria Math"/>
                          <a:ea typeface="Calibri"/>
                          <a:cs typeface="Times New Roman"/>
                        </a:rPr>
                        <a:t>valoarea</a:t>
                      </a:r>
                      <a:r>
                        <a:rPr lang="en-US" sz="1400" dirty="0">
                          <a:latin typeface="Cambria Math"/>
                          <a:ea typeface="Calibri"/>
                          <a:cs typeface="Times New Roman"/>
                        </a:rPr>
                        <a:t> </a:t>
                      </a:r>
                      <a:r>
                        <a:rPr lang="en-US" sz="1400" dirty="0" err="1">
                          <a:latin typeface="Cambria Math"/>
                          <a:ea typeface="Calibri"/>
                          <a:cs typeface="Times New Roman"/>
                        </a:rPr>
                        <a:t>funcției</a:t>
                      </a:r>
                      <a:r>
                        <a:rPr lang="en-US" sz="1400" dirty="0">
                          <a:latin typeface="Cambria Math"/>
                          <a:ea typeface="Calibri"/>
                          <a:cs typeface="Times New Roman"/>
                        </a:rPr>
                        <a:t> </a:t>
                      </a:r>
                      <a:r>
                        <a:rPr lang="en-US" sz="1400" dirty="0" err="1">
                          <a:latin typeface="Cambria Math"/>
                          <a:ea typeface="Calibri"/>
                          <a:cs typeface="Times New Roman"/>
                        </a:rPr>
                        <a:t>în</a:t>
                      </a:r>
                      <a:r>
                        <a:rPr lang="en-US" sz="1400" dirty="0">
                          <a:latin typeface="Cambria Math"/>
                          <a:ea typeface="Calibri"/>
                          <a:cs typeface="Times New Roman"/>
                        </a:rPr>
                        <a:t> </a:t>
                      </a:r>
                      <a:r>
                        <a:rPr lang="en-US" sz="1400" dirty="0" err="1">
                          <a:latin typeface="Cambria Math"/>
                          <a:ea typeface="Calibri"/>
                          <a:cs typeface="Times New Roman"/>
                        </a:rPr>
                        <a:t>trei</a:t>
                      </a:r>
                      <a:r>
                        <a:rPr lang="en-US" sz="1400" dirty="0">
                          <a:latin typeface="Cambria Math"/>
                          <a:ea typeface="Calibri"/>
                          <a:cs typeface="Times New Roman"/>
                        </a:rPr>
                        <a:t> </a:t>
                      </a:r>
                      <a:r>
                        <a:rPr lang="en-US" sz="1400" dirty="0" err="1">
                          <a:latin typeface="Cambria Math"/>
                          <a:ea typeface="Calibri"/>
                          <a:cs typeface="Times New Roman"/>
                        </a:rPr>
                        <a:t>puncte</a:t>
                      </a:r>
                      <a:r>
                        <a:rPr lang="en-US" sz="1400" dirty="0">
                          <a:latin typeface="Cambria Math"/>
                          <a:ea typeface="Calibri"/>
                          <a:cs typeface="Times New Roman"/>
                        </a:rPr>
                        <a:t> </a:t>
                      </a:r>
                      <a:r>
                        <a:rPr lang="en-US" sz="1400" dirty="0" err="1" smtClean="0">
                          <a:latin typeface="Cambria Math"/>
                          <a:ea typeface="Calibri"/>
                          <a:cs typeface="Times New Roman"/>
                        </a:rPr>
                        <a:t>echidistant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dirty="0" err="1">
                          <a:latin typeface="Cambria Math"/>
                          <a:ea typeface="Calibri"/>
                          <a:cs typeface="Times New Roman"/>
                        </a:rPr>
                        <a:t>Derivata</a:t>
                      </a:r>
                      <a:r>
                        <a:rPr lang="en-US" sz="1400" dirty="0">
                          <a:latin typeface="Cambria Math"/>
                          <a:ea typeface="Calibri"/>
                          <a:cs typeface="Times New Roman"/>
                        </a:rPr>
                        <a:t> </a:t>
                      </a:r>
                      <a:r>
                        <a:rPr lang="en-US" sz="1400" dirty="0" err="1">
                          <a:latin typeface="Cambria Math"/>
                          <a:ea typeface="Calibri"/>
                          <a:cs typeface="Times New Roman"/>
                        </a:rPr>
                        <a:t>funcției</a:t>
                      </a:r>
                      <a:r>
                        <a:rPr lang="en-US" sz="1400" dirty="0">
                          <a:latin typeface="Cambria Math"/>
                          <a:ea typeface="Calibri"/>
                          <a:cs typeface="Times New Roman"/>
                        </a:rPr>
                        <a:t> </a:t>
                      </a:r>
                      <a:r>
                        <a:rPr lang="en-US" sz="1400" dirty="0" err="1">
                          <a:latin typeface="Cambria Math"/>
                          <a:ea typeface="Calibri"/>
                          <a:cs typeface="Times New Roman"/>
                        </a:rPr>
                        <a:t>când</a:t>
                      </a:r>
                      <a:r>
                        <a:rPr lang="en-US" sz="1400" dirty="0">
                          <a:latin typeface="Cambria Math"/>
                          <a:ea typeface="Calibri"/>
                          <a:cs typeface="Times New Roman"/>
                        </a:rPr>
                        <a:t> se </a:t>
                      </a:r>
                      <a:r>
                        <a:rPr lang="en-US" sz="1400" dirty="0" err="1">
                          <a:latin typeface="Cambria Math"/>
                          <a:ea typeface="Calibri"/>
                          <a:cs typeface="Times New Roman"/>
                        </a:rPr>
                        <a:t>cunoaște</a:t>
                      </a:r>
                      <a:r>
                        <a:rPr lang="en-US" sz="1400" dirty="0">
                          <a:latin typeface="Cambria Math"/>
                          <a:ea typeface="Calibri"/>
                          <a:cs typeface="Times New Roman"/>
                        </a:rPr>
                        <a:t> </a:t>
                      </a:r>
                      <a:r>
                        <a:rPr lang="en-US" sz="1400" dirty="0" err="1">
                          <a:latin typeface="Cambria Math"/>
                          <a:ea typeface="Calibri"/>
                          <a:cs typeface="Times New Roman"/>
                        </a:rPr>
                        <a:t>valoarea</a:t>
                      </a:r>
                      <a:r>
                        <a:rPr lang="en-US" sz="1400" dirty="0">
                          <a:latin typeface="Cambria Math"/>
                          <a:ea typeface="Calibri"/>
                          <a:cs typeface="Times New Roman"/>
                        </a:rPr>
                        <a:t> </a:t>
                      </a:r>
                      <a:r>
                        <a:rPr lang="en-US" sz="1400" dirty="0" err="1">
                          <a:latin typeface="Cambria Math"/>
                          <a:ea typeface="Calibri"/>
                          <a:cs typeface="Times New Roman"/>
                        </a:rPr>
                        <a:t>funcției</a:t>
                      </a:r>
                      <a:r>
                        <a:rPr lang="en-US" sz="1400" dirty="0">
                          <a:latin typeface="Cambria Math"/>
                          <a:ea typeface="Calibri"/>
                          <a:cs typeface="Times New Roman"/>
                        </a:rPr>
                        <a:t> </a:t>
                      </a:r>
                      <a:r>
                        <a:rPr lang="en-US" sz="1400" dirty="0" err="1">
                          <a:latin typeface="Cambria Math"/>
                          <a:ea typeface="Calibri"/>
                          <a:cs typeface="Times New Roman"/>
                        </a:rPr>
                        <a:t>în</a:t>
                      </a:r>
                      <a:r>
                        <a:rPr lang="en-US" sz="1400" dirty="0">
                          <a:latin typeface="Cambria Math"/>
                          <a:ea typeface="Calibri"/>
                          <a:cs typeface="Times New Roman"/>
                        </a:rPr>
                        <a:t> </a:t>
                      </a:r>
                      <a:r>
                        <a:rPr lang="en-US" sz="1400" dirty="0" err="1">
                          <a:latin typeface="Cambria Math"/>
                          <a:ea typeface="Calibri"/>
                          <a:cs typeface="Times New Roman"/>
                        </a:rPr>
                        <a:t>trei</a:t>
                      </a:r>
                      <a:r>
                        <a:rPr lang="en-US" sz="1400" dirty="0">
                          <a:latin typeface="Cambria Math"/>
                          <a:ea typeface="Calibri"/>
                          <a:cs typeface="Times New Roman"/>
                        </a:rPr>
                        <a:t> </a:t>
                      </a:r>
                      <a:r>
                        <a:rPr lang="en-US" sz="1400" dirty="0" err="1">
                          <a:latin typeface="Cambria Math"/>
                          <a:ea typeface="Calibri"/>
                          <a:cs typeface="Times New Roman"/>
                        </a:rPr>
                        <a:t>puncte</a:t>
                      </a:r>
                      <a:r>
                        <a:rPr lang="en-US" sz="1400" dirty="0">
                          <a:latin typeface="Cambria Math"/>
                          <a:ea typeface="Calibri"/>
                          <a:cs typeface="Times New Roman"/>
                        </a:rPr>
                        <a:t> </a:t>
                      </a:r>
                      <a:r>
                        <a:rPr lang="en-US" sz="1400" dirty="0" err="1">
                          <a:latin typeface="Cambria Math"/>
                          <a:ea typeface="Calibri"/>
                          <a:cs typeface="Times New Roman"/>
                        </a:rPr>
                        <a:t>neechidistante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819">
                <a:tc>
                  <a:txBody>
                    <a:bodyPr/>
                    <a:lstStyle/>
                    <a:p>
                      <a:pPr marL="0" marR="0" algn="ctr">
                        <a:lnSpc>
                          <a:spcPct val="115000"/>
                        </a:lnSpc>
                        <a:spcBef>
                          <a:spcPts val="0"/>
                        </a:spcBef>
                        <a:spcAft>
                          <a:spcPts val="0"/>
                        </a:spcAft>
                      </a:pPr>
                      <a:r>
                        <a:rPr lang="en-US" sz="1400">
                          <a:latin typeface="Times New Roman"/>
                          <a:ea typeface="Calibri"/>
                          <a:cs typeface="Times New Roman"/>
                        </a:rPr>
                        <a:t>f</a:t>
                      </a:r>
                      <a:r>
                        <a:rPr lang="en-US" sz="1400" baseline="30000">
                          <a:latin typeface="Times New Roman"/>
                          <a:ea typeface="Calibri"/>
                          <a:cs typeface="Times New Roman"/>
                        </a:rPr>
                        <a:t>’</a:t>
                      </a:r>
                      <a:r>
                        <a:rPr lang="en-US" sz="1400">
                          <a:latin typeface="Times New Roman"/>
                          <a:ea typeface="Calibri"/>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mbria Math"/>
                          <a:ea typeface="Calibri"/>
                          <a:cs typeface="Times New Roman"/>
                        </a:rPr>
                        <a:t>0,6666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mbria Math"/>
                          <a:ea typeface="Calibri"/>
                          <a:cs typeface="Times New Roman"/>
                        </a:rPr>
                        <a:t>0,6667</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mbria Math"/>
                          <a:ea typeface="Calibri"/>
                          <a:cs typeface="Times New Roman"/>
                        </a:rPr>
                        <a:t>0,6665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988">
                <a:tc>
                  <a:txBody>
                    <a:bodyPr/>
                    <a:lstStyle/>
                    <a:p>
                      <a:pPr marL="0" marR="0" algn="ctr">
                        <a:lnSpc>
                          <a:spcPct val="115000"/>
                        </a:lnSpc>
                        <a:spcBef>
                          <a:spcPts val="0"/>
                        </a:spcBef>
                        <a:spcAft>
                          <a:spcPts val="0"/>
                        </a:spcAft>
                      </a:pPr>
                      <a:r>
                        <a:rPr lang="en-US" sz="1400">
                          <a:latin typeface="Times New Roman"/>
                          <a:ea typeface="Calibri"/>
                          <a:cs typeface="Times New Roman"/>
                        </a:rPr>
                        <a:t>f</a:t>
                      </a:r>
                      <a:r>
                        <a:rPr lang="en-US" sz="1400" baseline="30000">
                          <a:latin typeface="Times New Roman"/>
                          <a:ea typeface="Calibri"/>
                          <a:cs typeface="Times New Roman"/>
                        </a:rPr>
                        <a:t>”</a:t>
                      </a:r>
                      <a:r>
                        <a:rPr lang="en-US" sz="1400">
                          <a:latin typeface="Times New Roman"/>
                          <a:ea typeface="Calibri"/>
                          <a:cs typeface="Times New Roman"/>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0,2222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mbria Math"/>
                          <a:ea typeface="Calibri"/>
                          <a:cs typeface="Times New Roman"/>
                        </a:rPr>
                        <a:t>0,225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mbria Math"/>
                          <a:ea typeface="Calibri"/>
                          <a:cs typeface="Times New Roman"/>
                        </a:rPr>
                        <a:t>0,2068</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928661" y="3500439"/>
          <a:ext cx="6929487" cy="2500330"/>
        </p:xfrm>
        <a:graphic>
          <a:graphicData uri="http://schemas.openxmlformats.org/drawingml/2006/table">
            <a:tbl>
              <a:tblPr/>
              <a:tblGrid>
                <a:gridCol w="873465"/>
                <a:gridCol w="1382986"/>
                <a:gridCol w="2547605"/>
                <a:gridCol w="2125431"/>
              </a:tblGrid>
              <a:tr h="1202450">
                <a:tc>
                  <a:txBody>
                    <a:bodyPr/>
                    <a:lstStyle/>
                    <a:p>
                      <a:pPr marL="0" marR="0" algn="l">
                        <a:lnSpc>
                          <a:spcPct val="115000"/>
                        </a:lnSpc>
                        <a:spcBef>
                          <a:spcPts val="0"/>
                        </a:spcBef>
                        <a:spcAft>
                          <a:spcPts val="0"/>
                        </a:spcAft>
                      </a:pPr>
                      <a:r>
                        <a:rPr lang="en-US" sz="1400" dirty="0" err="1">
                          <a:latin typeface="Cambria Math"/>
                          <a:ea typeface="Calibri"/>
                          <a:cs typeface="Times New Roman"/>
                        </a:rPr>
                        <a:t>Func</a:t>
                      </a:r>
                      <a:r>
                        <a:rPr lang="ro-RO" sz="1400" dirty="0">
                          <a:latin typeface="Cambria Math"/>
                          <a:ea typeface="Calibri"/>
                          <a:cs typeface="Times New Roman"/>
                        </a:rPr>
                        <a:t>ția  f(x)</a:t>
                      </a:r>
                      <a:endParaRPr lang="en-US" sz="1100" dirty="0">
                        <a:latin typeface="Calibri"/>
                        <a:ea typeface="Calibri"/>
                        <a:cs typeface="Times New Roman"/>
                      </a:endParaRPr>
                    </a:p>
                    <a:p>
                      <a:pPr marL="0" marR="0" algn="l">
                        <a:lnSpc>
                          <a:spcPct val="115000"/>
                        </a:lnSpc>
                        <a:spcBef>
                          <a:spcPts val="0"/>
                        </a:spcBef>
                        <a:spcAft>
                          <a:spcPts val="0"/>
                        </a:spcAft>
                      </a:pPr>
                      <a:r>
                        <a:rPr lang="ro-RO" sz="1400" dirty="0">
                          <a:latin typeface="Cambria Math"/>
                          <a:ea typeface="Calibri"/>
                          <a:cs typeface="Times New Roman"/>
                        </a:rPr>
                        <a:t>(când x=x</a:t>
                      </a:r>
                      <a:r>
                        <a:rPr lang="ro-RO" sz="1400" baseline="-25000" dirty="0">
                          <a:latin typeface="Cambria Math"/>
                          <a:ea typeface="Calibri"/>
                          <a:cs typeface="Times New Roman"/>
                        </a:rPr>
                        <a:t>0</a:t>
                      </a:r>
                      <a:r>
                        <a:rPr lang="ro-RO" sz="1400" dirty="0">
                          <a:latin typeface="Cambria Math"/>
                          <a:ea typeface="Calibri"/>
                          <a:cs typeface="Times New Roman"/>
                        </a:rPr>
                        <a:t>=1)</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a:latin typeface="Cambria Math"/>
                          <a:ea typeface="Calibri"/>
                          <a:cs typeface="Times New Roman"/>
                        </a:rPr>
                        <a:t>Derivata exactă</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a:latin typeface="Cambria Math"/>
                          <a:ea typeface="Calibri"/>
                          <a:cs typeface="Times New Roman"/>
                        </a:rPr>
                        <a:t>Derivata funcției când se cunoaște valoarea funcției în cinci puncte echidistante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400" dirty="0" err="1">
                          <a:latin typeface="Cambria Math"/>
                          <a:ea typeface="Calibri"/>
                          <a:cs typeface="Times New Roman"/>
                        </a:rPr>
                        <a:t>Derivata</a:t>
                      </a:r>
                      <a:r>
                        <a:rPr lang="en-US" sz="1400" dirty="0">
                          <a:latin typeface="Cambria Math"/>
                          <a:ea typeface="Calibri"/>
                          <a:cs typeface="Times New Roman"/>
                        </a:rPr>
                        <a:t> </a:t>
                      </a:r>
                      <a:r>
                        <a:rPr lang="en-US" sz="1400" dirty="0" err="1">
                          <a:latin typeface="Cambria Math"/>
                          <a:ea typeface="Calibri"/>
                          <a:cs typeface="Times New Roman"/>
                        </a:rPr>
                        <a:t>funcției</a:t>
                      </a:r>
                      <a:r>
                        <a:rPr lang="en-US" sz="1400" dirty="0">
                          <a:latin typeface="Cambria Math"/>
                          <a:ea typeface="Calibri"/>
                          <a:cs typeface="Times New Roman"/>
                        </a:rPr>
                        <a:t> </a:t>
                      </a:r>
                      <a:r>
                        <a:rPr lang="en-US" sz="1400" dirty="0" err="1">
                          <a:latin typeface="Cambria Math"/>
                          <a:ea typeface="Calibri"/>
                          <a:cs typeface="Times New Roman"/>
                        </a:rPr>
                        <a:t>când</a:t>
                      </a:r>
                      <a:r>
                        <a:rPr lang="en-US" sz="1400" dirty="0">
                          <a:latin typeface="Cambria Math"/>
                          <a:ea typeface="Calibri"/>
                          <a:cs typeface="Times New Roman"/>
                        </a:rPr>
                        <a:t> se </a:t>
                      </a:r>
                      <a:r>
                        <a:rPr lang="en-US" sz="1400" dirty="0" err="1">
                          <a:latin typeface="Cambria Math"/>
                          <a:ea typeface="Calibri"/>
                          <a:cs typeface="Times New Roman"/>
                        </a:rPr>
                        <a:t>cunoaște</a:t>
                      </a:r>
                      <a:r>
                        <a:rPr lang="en-US" sz="1400" dirty="0">
                          <a:latin typeface="Cambria Math"/>
                          <a:ea typeface="Calibri"/>
                          <a:cs typeface="Times New Roman"/>
                        </a:rPr>
                        <a:t> </a:t>
                      </a:r>
                      <a:r>
                        <a:rPr lang="en-US" sz="1400" dirty="0" err="1">
                          <a:latin typeface="Cambria Math"/>
                          <a:ea typeface="Calibri"/>
                          <a:cs typeface="Times New Roman"/>
                        </a:rPr>
                        <a:t>valoarea</a:t>
                      </a:r>
                      <a:r>
                        <a:rPr lang="en-US" sz="1400" dirty="0">
                          <a:latin typeface="Cambria Math"/>
                          <a:ea typeface="Calibri"/>
                          <a:cs typeface="Times New Roman"/>
                        </a:rPr>
                        <a:t> </a:t>
                      </a:r>
                      <a:r>
                        <a:rPr lang="en-US" sz="1400" dirty="0" err="1">
                          <a:latin typeface="Cambria Math"/>
                          <a:ea typeface="Calibri"/>
                          <a:cs typeface="Times New Roman"/>
                        </a:rPr>
                        <a:t>funcției</a:t>
                      </a:r>
                      <a:r>
                        <a:rPr lang="en-US" sz="1400" dirty="0">
                          <a:latin typeface="Cambria Math"/>
                          <a:ea typeface="Calibri"/>
                          <a:cs typeface="Times New Roman"/>
                        </a:rPr>
                        <a:t> </a:t>
                      </a:r>
                      <a:r>
                        <a:rPr lang="en-US" sz="1400" dirty="0" err="1">
                          <a:latin typeface="Cambria Math"/>
                          <a:ea typeface="Calibri"/>
                          <a:cs typeface="Times New Roman"/>
                        </a:rPr>
                        <a:t>în</a:t>
                      </a:r>
                      <a:r>
                        <a:rPr lang="en-US" sz="1400" dirty="0">
                          <a:latin typeface="Cambria Math"/>
                          <a:ea typeface="Calibri"/>
                          <a:cs typeface="Times New Roman"/>
                        </a:rPr>
                        <a:t> </a:t>
                      </a:r>
                      <a:r>
                        <a:rPr lang="en-US" sz="1400" dirty="0" err="1">
                          <a:latin typeface="Cambria Math"/>
                          <a:ea typeface="Calibri"/>
                          <a:cs typeface="Times New Roman"/>
                        </a:rPr>
                        <a:t>cinci</a:t>
                      </a:r>
                      <a:r>
                        <a:rPr lang="en-US" sz="1400" dirty="0">
                          <a:latin typeface="Cambria Math"/>
                          <a:ea typeface="Calibri"/>
                          <a:cs typeface="Times New Roman"/>
                        </a:rPr>
                        <a:t> </a:t>
                      </a:r>
                      <a:r>
                        <a:rPr lang="en-US" sz="1400" dirty="0" err="1">
                          <a:latin typeface="Cambria Math"/>
                          <a:ea typeface="Calibri"/>
                          <a:cs typeface="Times New Roman"/>
                        </a:rPr>
                        <a:t>puncte</a:t>
                      </a:r>
                      <a:r>
                        <a:rPr lang="en-US" sz="1400" dirty="0">
                          <a:latin typeface="Cambria Math"/>
                          <a:ea typeface="Calibri"/>
                          <a:cs typeface="Times New Roman"/>
                        </a:rPr>
                        <a:t> </a:t>
                      </a:r>
                      <a:r>
                        <a:rPr lang="en-US" sz="1400" dirty="0" err="1">
                          <a:latin typeface="Cambria Math"/>
                          <a:ea typeface="Calibri"/>
                          <a:cs typeface="Times New Roman"/>
                        </a:rPr>
                        <a:t>neechidistante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470">
                <a:tc>
                  <a:txBody>
                    <a:bodyPr/>
                    <a:lstStyle/>
                    <a:p>
                      <a:pPr marL="0" marR="0" algn="ctr">
                        <a:lnSpc>
                          <a:spcPct val="115000"/>
                        </a:lnSpc>
                        <a:spcBef>
                          <a:spcPts val="0"/>
                        </a:spcBef>
                        <a:spcAft>
                          <a:spcPts val="0"/>
                        </a:spcAft>
                      </a:pPr>
                      <a:r>
                        <a:rPr lang="en-US" sz="1400">
                          <a:latin typeface="Cambria Math"/>
                          <a:ea typeface="Calibri"/>
                          <a:cs typeface="Calibri"/>
                        </a:rPr>
                        <a:t>f</a:t>
                      </a:r>
                      <a:r>
                        <a:rPr lang="en-US" sz="1400" baseline="30000">
                          <a:latin typeface="Cambria Math"/>
                          <a:ea typeface="Calibri"/>
                          <a:cs typeface="Calibri"/>
                        </a:rPr>
                        <a:t>’</a:t>
                      </a:r>
                      <a:r>
                        <a:rPr lang="en-US" sz="1400">
                          <a:latin typeface="Cambria Math"/>
                          <a:ea typeface="Calibri"/>
                          <a:cs typeface="Calibri"/>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mbria Math"/>
                          <a:ea typeface="Calibri"/>
                          <a:cs typeface="Times New Roman"/>
                        </a:rPr>
                        <a:t>0,6666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a:latin typeface="Cambria Math"/>
                          <a:ea typeface="Calibri"/>
                          <a:cs typeface="Times New Roman"/>
                        </a:rPr>
                        <a:t>0,6668</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a:latin typeface="Cambria Math"/>
                          <a:ea typeface="Calibri"/>
                          <a:cs typeface="Times New Roman"/>
                        </a:rPr>
                        <a:t>0,6661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470">
                <a:tc>
                  <a:txBody>
                    <a:bodyPr/>
                    <a:lstStyle/>
                    <a:p>
                      <a:pPr marL="0" marR="0" algn="ctr">
                        <a:lnSpc>
                          <a:spcPct val="115000"/>
                        </a:lnSpc>
                        <a:spcBef>
                          <a:spcPts val="0"/>
                        </a:spcBef>
                        <a:spcAft>
                          <a:spcPts val="0"/>
                        </a:spcAft>
                      </a:pPr>
                      <a:r>
                        <a:rPr lang="en-US" sz="1400">
                          <a:latin typeface="Cambria Math"/>
                          <a:ea typeface="Calibri"/>
                          <a:cs typeface="Calibri"/>
                        </a:rPr>
                        <a:t>f</a:t>
                      </a:r>
                      <a:r>
                        <a:rPr lang="en-US" sz="1400" baseline="30000">
                          <a:latin typeface="Cambria Math"/>
                          <a:ea typeface="Calibri"/>
                          <a:cs typeface="Calibri"/>
                        </a:rPr>
                        <a:t>”</a:t>
                      </a:r>
                      <a:r>
                        <a:rPr lang="en-US" sz="1400">
                          <a:latin typeface="Cambria Math"/>
                          <a:ea typeface="Calibri"/>
                          <a:cs typeface="Calibri"/>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mbria Math"/>
                          <a:ea typeface="Calibri"/>
                          <a:cs typeface="Times New Roman"/>
                        </a:rPr>
                        <a:t>0,2222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a:latin typeface="Cambria Math"/>
                          <a:ea typeface="Calibri"/>
                          <a:cs typeface="Times New Roman"/>
                        </a:rPr>
                        <a:t>0,225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a:latin typeface="Cambria Math"/>
                          <a:ea typeface="Calibri"/>
                          <a:cs typeface="Times New Roman"/>
                        </a:rPr>
                        <a:t>0,1576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470">
                <a:tc>
                  <a:txBody>
                    <a:bodyPr/>
                    <a:lstStyle/>
                    <a:p>
                      <a:pPr marL="0" marR="0" algn="ctr">
                        <a:lnSpc>
                          <a:spcPct val="115000"/>
                        </a:lnSpc>
                        <a:spcBef>
                          <a:spcPts val="0"/>
                        </a:spcBef>
                        <a:spcAft>
                          <a:spcPts val="0"/>
                        </a:spcAft>
                      </a:pPr>
                      <a:r>
                        <a:rPr lang="en-US" sz="1400">
                          <a:latin typeface="Cambria Math"/>
                          <a:ea typeface="Calibri"/>
                          <a:cs typeface="Calibri"/>
                        </a:rPr>
                        <a:t>f</a:t>
                      </a:r>
                      <a:r>
                        <a:rPr lang="en-US" sz="1400" baseline="30000">
                          <a:latin typeface="Cambria Math"/>
                          <a:ea typeface="Calibri"/>
                          <a:cs typeface="Calibri"/>
                        </a:rPr>
                        <a:t>”’</a:t>
                      </a:r>
                      <a:r>
                        <a:rPr lang="en-US" sz="1400">
                          <a:latin typeface="Cambria Math"/>
                          <a:ea typeface="Calibri"/>
                          <a:cs typeface="Calibri"/>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mbria Math"/>
                          <a:ea typeface="Calibri"/>
                          <a:cs typeface="Times New Roman"/>
                        </a:rPr>
                        <a:t>-0,1481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a:latin typeface="Cambria Math"/>
                          <a:ea typeface="Calibri"/>
                          <a:cs typeface="Times New Roman"/>
                        </a:rPr>
                        <a:t>-1,25</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a:latin typeface="Cambria Math"/>
                          <a:ea typeface="Calibri"/>
                          <a:cs typeface="Times New Roman"/>
                        </a:rPr>
                        <a:t>0,729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470">
                <a:tc>
                  <a:txBody>
                    <a:bodyPr/>
                    <a:lstStyle/>
                    <a:p>
                      <a:pPr marL="0" marR="0" algn="ctr">
                        <a:lnSpc>
                          <a:spcPct val="115000"/>
                        </a:lnSpc>
                        <a:spcBef>
                          <a:spcPts val="0"/>
                        </a:spcBef>
                        <a:spcAft>
                          <a:spcPts val="0"/>
                        </a:spcAft>
                      </a:pPr>
                      <a:r>
                        <a:rPr lang="en-US" sz="1400">
                          <a:latin typeface="Cambria Math"/>
                          <a:ea typeface="Calibri"/>
                          <a:cs typeface="Calibri"/>
                        </a:rPr>
                        <a:t>f</a:t>
                      </a:r>
                      <a:r>
                        <a:rPr lang="en-US" sz="1400" baseline="30000">
                          <a:latin typeface="Cambria Math"/>
                          <a:ea typeface="Calibri"/>
                          <a:cs typeface="Calibri"/>
                        </a:rPr>
                        <a:t>(4)</a:t>
                      </a:r>
                      <a:r>
                        <a:rPr lang="en-US" sz="1400">
                          <a:latin typeface="Cambria Math"/>
                          <a:ea typeface="Calibri"/>
                          <a:cs typeface="Calibri"/>
                        </a:rPr>
                        <a:t>(1)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mbria Math"/>
                          <a:ea typeface="Calibri"/>
                          <a:cs typeface="Times New Roman"/>
                        </a:rPr>
                        <a:t>-0,0493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a:latin typeface="Cambria Math"/>
                          <a:ea typeface="Calibri"/>
                          <a:cs typeface="Times New Roman"/>
                        </a:rPr>
                        <a:t>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1400" dirty="0">
                          <a:latin typeface="Cambria Math"/>
                          <a:ea typeface="Calibri"/>
                          <a:cs typeface="Times New Roman"/>
                        </a:rPr>
                        <a:t>45,8325</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cover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64" y="500042"/>
          <a:ext cx="9144064" cy="635795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517803"/>
            <a:ext cx="7429552" cy="6524863"/>
          </a:xfrm>
          <a:prstGeom prst="rect">
            <a:avLst/>
          </a:prstGeom>
          <a:noFill/>
        </p:spPr>
        <p:txBody>
          <a:bodyPr wrap="square" rtlCol="0">
            <a:spAutoFit/>
          </a:bodyPr>
          <a:lstStyle/>
          <a:p>
            <a:r>
              <a:rPr lang="ro-RO" sz="1600" dirty="0" smtClean="0">
                <a:latin typeface="Baskerville Old Face" pitchFamily="18" charset="0"/>
              </a:rPr>
              <a:t>		</a:t>
            </a:r>
            <a:r>
              <a:rPr lang="ro-RO" sz="2000" b="1" dirty="0" smtClean="0">
                <a:latin typeface="Baskerville Old Face" pitchFamily="18" charset="0"/>
              </a:rPr>
              <a:t>CUPRINS</a:t>
            </a:r>
          </a:p>
          <a:p>
            <a:endParaRPr lang="ro-RO" sz="1600" dirty="0">
              <a:latin typeface="Baskerville Old Face" pitchFamily="18" charset="0"/>
            </a:endParaRPr>
          </a:p>
          <a:p>
            <a:r>
              <a:rPr lang="ro-RO" b="1" dirty="0" smtClean="0">
                <a:latin typeface="Baskerville Old Face" pitchFamily="18" charset="0"/>
              </a:rPr>
              <a:t>CAPITOLUL</a:t>
            </a:r>
            <a:r>
              <a:rPr lang="ro-RO" dirty="0" smtClean="0">
                <a:latin typeface="Baskerville Old Face" pitchFamily="18" charset="0"/>
              </a:rPr>
              <a:t> I</a:t>
            </a:r>
            <a:r>
              <a:rPr lang="en-US" sz="1600" dirty="0" smtClean="0">
                <a:latin typeface="Baskerville Old Face" pitchFamily="18" charset="0"/>
              </a:rPr>
              <a:t>: </a:t>
            </a:r>
            <a:r>
              <a:rPr lang="ro-RO" sz="1600" dirty="0" smtClean="0">
                <a:latin typeface="Baskerville Old Face" pitchFamily="18" charset="0"/>
              </a:rPr>
              <a:t>DERIVATELE </a:t>
            </a:r>
            <a:r>
              <a:rPr lang="ro-RO" sz="1600" dirty="0">
                <a:latin typeface="Baskerville Old Face" pitchFamily="18" charset="0"/>
              </a:rPr>
              <a:t>UNEI FUNCȚII CÂND SE CUNOAȘTE </a:t>
            </a:r>
            <a:r>
              <a:rPr lang="ro-RO" sz="1600" dirty="0" smtClean="0">
                <a:latin typeface="Baskerville Old Face" pitchFamily="18" charset="0"/>
              </a:rPr>
              <a:t>VALOAREA </a:t>
            </a:r>
            <a:r>
              <a:rPr lang="ro-RO" sz="1600" dirty="0">
                <a:latin typeface="Baskerville Old Face" pitchFamily="18" charset="0"/>
              </a:rPr>
              <a:t>FUNCȚIEI ÎN TREI PUNCTE </a:t>
            </a:r>
            <a:r>
              <a:rPr lang="ro-RO" sz="1600" dirty="0" smtClean="0">
                <a:latin typeface="Baskerville Old Face" pitchFamily="18" charset="0"/>
              </a:rPr>
              <a:t>ECHIDISTANTE</a:t>
            </a:r>
            <a:endParaRPr lang="en-US" sz="1600" dirty="0" smtClean="0">
              <a:latin typeface="Baskerville Old Face" pitchFamily="18" charset="0"/>
            </a:endParaRPr>
          </a:p>
          <a:p>
            <a:endParaRPr lang="ro-RO" b="1" dirty="0" smtClean="0">
              <a:latin typeface="Baskerville Old Face" pitchFamily="18" charset="0"/>
            </a:endParaRPr>
          </a:p>
          <a:p>
            <a:r>
              <a:rPr lang="ro-RO" b="1" dirty="0" smtClean="0">
                <a:latin typeface="Baskerville Old Face" pitchFamily="18" charset="0"/>
              </a:rPr>
              <a:t>CAPITOLUL II</a:t>
            </a:r>
            <a:r>
              <a:rPr lang="en-US" sz="1600" dirty="0" smtClean="0">
                <a:latin typeface="Baskerville Old Face" pitchFamily="18" charset="0"/>
              </a:rPr>
              <a:t>: </a:t>
            </a:r>
            <a:r>
              <a:rPr lang="ro-RO" sz="1600" dirty="0" smtClean="0">
                <a:latin typeface="Baskerville Old Face" pitchFamily="18" charset="0"/>
              </a:rPr>
              <a:t>DERIVATELE </a:t>
            </a:r>
            <a:r>
              <a:rPr lang="ro-RO" sz="1600" dirty="0">
                <a:latin typeface="Baskerville Old Face" pitchFamily="18" charset="0"/>
              </a:rPr>
              <a:t>UNEI FUNCȚII CÂND SE CUNOAȘTE VALOAREA FUNCȚIEI ÎN TREI PUNCTE </a:t>
            </a:r>
            <a:r>
              <a:rPr lang="ro-RO" sz="1600" dirty="0" smtClean="0">
                <a:latin typeface="Baskerville Old Face" pitchFamily="18" charset="0"/>
              </a:rPr>
              <a:t>NEECHIDISTANTE</a:t>
            </a:r>
            <a:endParaRPr lang="en-US" sz="1600" dirty="0" smtClean="0">
              <a:latin typeface="Baskerville Old Face" pitchFamily="18" charset="0"/>
            </a:endParaRPr>
          </a:p>
          <a:p>
            <a:endParaRPr lang="ro-RO" sz="1600" dirty="0" smtClean="0">
              <a:latin typeface="Baskerville Old Face" pitchFamily="18" charset="0"/>
            </a:endParaRPr>
          </a:p>
          <a:p>
            <a:r>
              <a:rPr lang="ro-RO" b="1" dirty="0" smtClean="0">
                <a:latin typeface="Baskerville Old Face" pitchFamily="18" charset="0"/>
              </a:rPr>
              <a:t>CAPITOLUL III</a:t>
            </a:r>
            <a:r>
              <a:rPr lang="en-US" sz="1600" dirty="0" smtClean="0">
                <a:latin typeface="Baskerville Old Face" pitchFamily="18" charset="0"/>
              </a:rPr>
              <a:t>: </a:t>
            </a:r>
            <a:r>
              <a:rPr lang="ro-RO" sz="1600" dirty="0" smtClean="0">
                <a:latin typeface="Baskerville Old Face" pitchFamily="18" charset="0"/>
              </a:rPr>
              <a:t>DERIVATELE </a:t>
            </a:r>
            <a:r>
              <a:rPr lang="ro-RO" sz="1600" dirty="0">
                <a:latin typeface="Baskerville Old Face" pitchFamily="18" charset="0"/>
              </a:rPr>
              <a:t>UNEI FUNCȚII CÂND SE CUNOAȘTE VALOAREA FUNCȚIEI ÎN CINCI PUNCTE </a:t>
            </a:r>
            <a:r>
              <a:rPr lang="ro-RO" sz="1600" dirty="0" smtClean="0">
                <a:latin typeface="Baskerville Old Face" pitchFamily="18" charset="0"/>
              </a:rPr>
              <a:t>ECHIDISTANTE</a:t>
            </a:r>
            <a:endParaRPr lang="en-US" sz="1600" dirty="0" smtClean="0">
              <a:latin typeface="Baskerville Old Face" pitchFamily="18" charset="0"/>
            </a:endParaRPr>
          </a:p>
          <a:p>
            <a:endParaRPr lang="ro-RO" sz="1600" dirty="0" smtClean="0">
              <a:latin typeface="Baskerville Old Face" pitchFamily="18" charset="0"/>
            </a:endParaRPr>
          </a:p>
          <a:p>
            <a:r>
              <a:rPr lang="ro-RO" b="1" dirty="0">
                <a:latin typeface="Baskerville Old Face" pitchFamily="18" charset="0"/>
              </a:rPr>
              <a:t>CAPITOLUL </a:t>
            </a:r>
            <a:r>
              <a:rPr lang="ro-RO" b="1" dirty="0" smtClean="0">
                <a:latin typeface="Baskerville Old Face" pitchFamily="18" charset="0"/>
              </a:rPr>
              <a:t>IV</a:t>
            </a:r>
            <a:r>
              <a:rPr lang="en-US" sz="1600" dirty="0" smtClean="0">
                <a:latin typeface="Baskerville Old Face" pitchFamily="18" charset="0"/>
              </a:rPr>
              <a:t>: </a:t>
            </a:r>
            <a:r>
              <a:rPr lang="ro-RO" sz="1600" dirty="0" smtClean="0">
                <a:latin typeface="Baskerville Old Face" pitchFamily="18" charset="0"/>
              </a:rPr>
              <a:t>CALCULUL </a:t>
            </a:r>
            <a:r>
              <a:rPr lang="ro-RO" sz="1600" dirty="0">
                <a:latin typeface="Baskerville Old Face" pitchFamily="18" charset="0"/>
              </a:rPr>
              <a:t>APROXIMATIV AL DERIVATELOR UNEI FUNCȚII FOLOSIND POLINOAMELE DE INTERPOLARE CÂND SE CUNOAȘTE VALOAREA FUNCȚIEI ÎN TREI PUNCTE </a:t>
            </a:r>
            <a:r>
              <a:rPr lang="ro-RO" sz="1600" dirty="0" smtClean="0">
                <a:latin typeface="Baskerville Old Face" pitchFamily="18" charset="0"/>
              </a:rPr>
              <a:t>NEECHIDISTANTE</a:t>
            </a:r>
            <a:endParaRPr lang="en-US" sz="1600" dirty="0" smtClean="0">
              <a:latin typeface="Baskerville Old Face" pitchFamily="18" charset="0"/>
            </a:endParaRPr>
          </a:p>
          <a:p>
            <a:endParaRPr lang="ro-RO" sz="1600" dirty="0" smtClean="0">
              <a:latin typeface="Baskerville Old Face" pitchFamily="18" charset="0"/>
            </a:endParaRPr>
          </a:p>
          <a:p>
            <a:r>
              <a:rPr lang="ro-RO" b="1" dirty="0">
                <a:latin typeface="Baskerville Old Face" pitchFamily="18" charset="0"/>
              </a:rPr>
              <a:t>CAPITOLUL </a:t>
            </a:r>
            <a:r>
              <a:rPr lang="ro-RO" b="1" dirty="0" smtClean="0">
                <a:latin typeface="Baskerville Old Face" pitchFamily="18" charset="0"/>
              </a:rPr>
              <a:t>V</a:t>
            </a:r>
            <a:r>
              <a:rPr lang="en-US" sz="1600" dirty="0" smtClean="0">
                <a:latin typeface="Baskerville Old Face" pitchFamily="18" charset="0"/>
              </a:rPr>
              <a:t>: </a:t>
            </a:r>
            <a:r>
              <a:rPr lang="ro-RO" sz="1600" dirty="0" smtClean="0">
                <a:latin typeface="Baskerville Old Face" pitchFamily="18" charset="0"/>
              </a:rPr>
              <a:t>CALCULUL </a:t>
            </a:r>
            <a:r>
              <a:rPr lang="ro-RO" sz="1600" dirty="0">
                <a:latin typeface="Baskerville Old Face" pitchFamily="18" charset="0"/>
              </a:rPr>
              <a:t>APROXIMATIV AL DERIVATELOR UNEI FUNCȚII FOLOSIND POLINOAMELE DE INTERPOLARE CÂND SE CUNOAȘTE VALOAREA FUNCȚIEI ÎN CINCI PUNCTE </a:t>
            </a:r>
            <a:r>
              <a:rPr lang="ro-RO" sz="1600" dirty="0" smtClean="0">
                <a:latin typeface="Baskerville Old Face" pitchFamily="18" charset="0"/>
              </a:rPr>
              <a:t>NEECHIDISTANTE</a:t>
            </a:r>
            <a:endParaRPr lang="en-US" sz="1600" dirty="0" smtClean="0">
              <a:latin typeface="Baskerville Old Face" pitchFamily="18" charset="0"/>
            </a:endParaRPr>
          </a:p>
          <a:p>
            <a:endParaRPr lang="ro-RO" sz="1600" dirty="0" smtClean="0">
              <a:latin typeface="Baskerville Old Face" pitchFamily="18" charset="0"/>
            </a:endParaRPr>
          </a:p>
          <a:p>
            <a:r>
              <a:rPr lang="ro-RO" b="1" dirty="0">
                <a:latin typeface="Baskerville Old Face" pitchFamily="18" charset="0"/>
              </a:rPr>
              <a:t>CAPITOLUL </a:t>
            </a:r>
            <a:r>
              <a:rPr lang="ro-RO" b="1" dirty="0" smtClean="0">
                <a:latin typeface="Baskerville Old Face" pitchFamily="18" charset="0"/>
              </a:rPr>
              <a:t>VI</a:t>
            </a:r>
            <a:r>
              <a:rPr lang="en-US" sz="1600" dirty="0" smtClean="0">
                <a:latin typeface="Baskerville Old Face" pitchFamily="18" charset="0"/>
              </a:rPr>
              <a:t>: </a:t>
            </a:r>
            <a:r>
              <a:rPr lang="ro-RO" sz="1600" dirty="0" smtClean="0">
                <a:latin typeface="Baskerville Old Face" pitchFamily="18" charset="0"/>
              </a:rPr>
              <a:t>CALCULUL </a:t>
            </a:r>
            <a:r>
              <a:rPr lang="ro-RO" sz="1600" dirty="0">
                <a:latin typeface="Baskerville Old Face" pitchFamily="18" charset="0"/>
              </a:rPr>
              <a:t>ERORILOR PENTRU DERIVATELE UNEI FUNCȚII CÂND SE ȘTIE VALOAREA FUNCȚIEI ÎN CINCI PUNCTE </a:t>
            </a:r>
            <a:r>
              <a:rPr lang="ro-RO" sz="1600" dirty="0" smtClean="0">
                <a:latin typeface="Baskerville Old Face" pitchFamily="18" charset="0"/>
              </a:rPr>
              <a:t>NEECHIDISTANTE</a:t>
            </a:r>
            <a:endParaRPr lang="en-US" sz="1600" dirty="0" smtClean="0">
              <a:latin typeface="Baskerville Old Face" pitchFamily="18" charset="0"/>
            </a:endParaRPr>
          </a:p>
          <a:p>
            <a:endParaRPr lang="ro-RO" sz="1600" dirty="0" smtClean="0">
              <a:latin typeface="Baskerville Old Face" pitchFamily="18" charset="0"/>
            </a:endParaRPr>
          </a:p>
          <a:p>
            <a:r>
              <a:rPr lang="ro-RO" b="1" dirty="0">
                <a:latin typeface="Baskerville Old Face" pitchFamily="18" charset="0"/>
              </a:rPr>
              <a:t>CAPITOLUL </a:t>
            </a:r>
            <a:r>
              <a:rPr lang="ro-RO" b="1" dirty="0" smtClean="0">
                <a:latin typeface="Baskerville Old Face" pitchFamily="18" charset="0"/>
              </a:rPr>
              <a:t>VII</a:t>
            </a:r>
            <a:r>
              <a:rPr lang="en-US" sz="1600" dirty="0" smtClean="0">
                <a:latin typeface="Baskerville Old Face" pitchFamily="18" charset="0"/>
              </a:rPr>
              <a:t>: </a:t>
            </a:r>
            <a:r>
              <a:rPr lang="ro-RO" sz="1600" dirty="0" smtClean="0">
                <a:latin typeface="Baskerville Old Face" pitchFamily="18" charset="0"/>
              </a:rPr>
              <a:t>APLICAȚIE</a:t>
            </a:r>
          </a:p>
          <a:p>
            <a:endParaRPr lang="en-US" dirty="0"/>
          </a:p>
        </p:txBody>
      </p:sp>
    </p:spTree>
  </p:cSld>
  <p:clrMapOvr>
    <a:masterClrMapping/>
  </p:clrMapOvr>
  <p:transition spd="med">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0" y="714356"/>
          <a:ext cx="8929718" cy="61436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286124"/>
            <a:ext cx="8215370" cy="1285884"/>
          </a:xfrm>
        </p:spPr>
        <p:txBody>
          <a:bodyPr>
            <a:normAutofit fontScale="90000"/>
          </a:bodyPr>
          <a:lstStyle/>
          <a:p>
            <a:r>
              <a:rPr lang="ro-RO" sz="8000" b="1" dirty="0" smtClean="0">
                <a:latin typeface="Baskerville Old Face" pitchFamily="18" charset="0"/>
              </a:rPr>
              <a:t>	CAPITOLUL   I</a:t>
            </a:r>
            <a:r>
              <a:rPr lang="en-US" sz="7200" dirty="0" smtClean="0"/>
              <a:t/>
            </a:r>
            <a:br>
              <a:rPr lang="en-US" sz="7200" dirty="0" smtClean="0"/>
            </a:br>
            <a:endParaRPr lang="en-US" sz="7200" b="1" dirty="0"/>
          </a:p>
        </p:txBody>
      </p:sp>
    </p:spTree>
  </p:cSld>
  <p:clrMapOvr>
    <a:masterClrMapping/>
  </p:clrMapOvr>
  <p:transition spd="med">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785926"/>
            <a:ext cx="8305800" cy="1143000"/>
          </a:xfrm>
        </p:spPr>
        <p:txBody>
          <a:bodyPr>
            <a:noAutofit/>
          </a:bodyPr>
          <a:lstStyle/>
          <a:p>
            <a:r>
              <a:rPr lang="en-US" sz="4400" b="1" dirty="0" smtClean="0"/>
              <a:t>	</a:t>
            </a:r>
            <a:r>
              <a:rPr lang="ro-RO" sz="2800" b="1" dirty="0" smtClean="0">
                <a:latin typeface="Baskerville Old Face" pitchFamily="18" charset="0"/>
              </a:rPr>
              <a:t>1.1  Calculul aproximativ al derivatelor unei funcții când se   cunoaște  valoarea funcției în trei puncte echidistante</a:t>
            </a:r>
            <a:r>
              <a:rPr lang="en-US" sz="4400" dirty="0" smtClean="0"/>
              <a:t/>
            </a:r>
            <a:br>
              <a:rPr lang="en-US" sz="4400" dirty="0" smtClean="0"/>
            </a:br>
            <a:endParaRPr lang="en-US" sz="4400" dirty="0"/>
          </a:p>
        </p:txBody>
      </p:sp>
      <p:sp>
        <p:nvSpPr>
          <p:cNvPr id="3075" name="Rectangle 3"/>
          <p:cNvSpPr>
            <a:spLocks noChangeArrowheads="1"/>
          </p:cNvSpPr>
          <p:nvPr/>
        </p:nvSpPr>
        <p:spPr bwMode="auto">
          <a:xfrm>
            <a:off x="0" y="4492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0" y="4492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mbria Math" pitchFamily="18" charset="0"/>
                <a:ea typeface="Calibri" pitchFamily="34" charset="0"/>
                <a:cs typeface="Times New Roman" pitchFamily="18"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9" name="Object 7"/>
          <p:cNvGraphicFramePr>
            <a:graphicFrameLocks noChangeAspect="1"/>
          </p:cNvGraphicFramePr>
          <p:nvPr/>
        </p:nvGraphicFramePr>
        <p:xfrm>
          <a:off x="1071538" y="2214554"/>
          <a:ext cx="4743429" cy="1357322"/>
        </p:xfrm>
        <a:graphic>
          <a:graphicData uri="http://schemas.openxmlformats.org/presentationml/2006/ole">
            <p:oleObj spid="_x0000_s3079" name="Equation" r:id="rId3" imgW="1739900" imgH="444500" progId="Equation.DSMT4">
              <p:embed/>
            </p:oleObj>
          </a:graphicData>
        </a:graphic>
      </p:graphicFrame>
      <p:sp>
        <p:nvSpPr>
          <p:cNvPr id="30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81" name="Object 9"/>
          <p:cNvGraphicFramePr>
            <a:graphicFrameLocks noChangeAspect="1"/>
          </p:cNvGraphicFramePr>
          <p:nvPr/>
        </p:nvGraphicFramePr>
        <p:xfrm>
          <a:off x="1071538" y="3857628"/>
          <a:ext cx="6634387" cy="1214446"/>
        </p:xfrm>
        <a:graphic>
          <a:graphicData uri="http://schemas.openxmlformats.org/presentationml/2006/ole">
            <p:oleObj spid="_x0000_s3081" name="Equation" r:id="rId4" imgW="2451100" imgH="444500" progId="Equation.DSMT4">
              <p:embed/>
            </p:oleObj>
          </a:graphicData>
        </a:graphic>
      </p:graphicFrame>
      <p:sp>
        <p:nvSpPr>
          <p:cNvPr id="15" name="Rectangle 14"/>
          <p:cNvSpPr/>
          <p:nvPr/>
        </p:nvSpPr>
        <p:spPr>
          <a:xfrm>
            <a:off x="1071538" y="5429264"/>
            <a:ext cx="5786478" cy="400110"/>
          </a:xfrm>
          <a:prstGeom prst="rect">
            <a:avLst/>
          </a:prstGeom>
        </p:spPr>
        <p:txBody>
          <a:bodyPr wrap="square">
            <a:spAutoFit/>
          </a:bodyPr>
          <a:lstStyle/>
          <a:p>
            <a:r>
              <a:rPr lang="en-US" sz="2000" dirty="0" smtClean="0"/>
              <a:t>Cu </a:t>
            </a:r>
            <a:r>
              <a:rPr lang="ro-RO" sz="2000" dirty="0" smtClean="0"/>
              <a:t>x</a:t>
            </a:r>
            <a:r>
              <a:rPr lang="ro-RO" sz="2000" baseline="-25000" dirty="0" smtClean="0"/>
              <a:t>-1</a:t>
            </a:r>
            <a:r>
              <a:rPr lang="ro-RO" sz="2000" dirty="0" smtClean="0"/>
              <a:t>&lt;x</a:t>
            </a:r>
            <a:r>
              <a:rPr lang="ro-RO" sz="2000" baseline="-25000" dirty="0" smtClean="0"/>
              <a:t>0</a:t>
            </a:r>
            <a:r>
              <a:rPr lang="ro-RO" sz="2000" dirty="0" smtClean="0"/>
              <a:t>&lt;x</a:t>
            </a:r>
            <a:r>
              <a:rPr lang="ro-RO" sz="2000" baseline="-25000" dirty="0" smtClean="0"/>
              <a:t>1</a:t>
            </a:r>
            <a:r>
              <a:rPr lang="en-US" sz="2000" baseline="-25000" dirty="0" smtClean="0"/>
              <a:t> </a:t>
            </a:r>
            <a:r>
              <a:rPr lang="en-US" sz="2000" dirty="0"/>
              <a:t> </a:t>
            </a:r>
            <a:r>
              <a:rPr lang="en-US" sz="2000" dirty="0" smtClean="0"/>
              <a:t>;</a:t>
            </a:r>
            <a:r>
              <a:rPr lang="ro-RO" sz="2000" baseline="-25000" dirty="0" smtClean="0"/>
              <a:t> </a:t>
            </a:r>
            <a:r>
              <a:rPr lang="ro-RO" sz="2000" dirty="0" smtClean="0"/>
              <a:t> x</a:t>
            </a:r>
            <a:r>
              <a:rPr lang="ro-RO" sz="2000" baseline="-25000" dirty="0" smtClean="0"/>
              <a:t>-1</a:t>
            </a:r>
            <a:r>
              <a:rPr lang="ro-RO" sz="2000" dirty="0" smtClean="0"/>
              <a:t>=x</a:t>
            </a:r>
            <a:r>
              <a:rPr lang="ro-RO" sz="2000" baseline="-25000" dirty="0" smtClean="0"/>
              <a:t>0</a:t>
            </a:r>
            <a:r>
              <a:rPr lang="ro-RO" sz="2000" dirty="0" smtClean="0"/>
              <a:t>-h</a:t>
            </a:r>
            <a:r>
              <a:rPr lang="en-US" sz="2000" dirty="0" smtClean="0"/>
              <a:t>;</a:t>
            </a:r>
            <a:r>
              <a:rPr lang="ro-RO" sz="2000" dirty="0" smtClean="0"/>
              <a:t> </a:t>
            </a:r>
            <a:r>
              <a:rPr lang="ro-RO" sz="2000" dirty="0"/>
              <a:t>x</a:t>
            </a:r>
            <a:r>
              <a:rPr lang="ro-RO" sz="2000" baseline="-25000" dirty="0"/>
              <a:t>1</a:t>
            </a:r>
            <a:r>
              <a:rPr lang="ro-RO" sz="2000" dirty="0"/>
              <a:t>=x</a:t>
            </a:r>
            <a:r>
              <a:rPr lang="ro-RO" sz="2000" baseline="-25000" dirty="0"/>
              <a:t>0</a:t>
            </a:r>
            <a:r>
              <a:rPr lang="ro-RO" sz="2000" dirty="0"/>
              <a:t>+h, unde h&gt;0</a:t>
            </a:r>
            <a:endParaRPr lang="en-US" sz="2000" dirty="0"/>
          </a:p>
        </p:txBody>
      </p:sp>
    </p:spTree>
  </p:cSld>
  <p:clrMapOvr>
    <a:masterClrMapping/>
  </p:clrMapOvr>
  <p:transition spd="med">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305800" cy="1143000"/>
          </a:xfrm>
        </p:spPr>
        <p:txBody>
          <a:bodyPr>
            <a:normAutofit fontScale="90000"/>
          </a:bodyPr>
          <a:lstStyle/>
          <a:p>
            <a:r>
              <a:rPr lang="en-US" sz="2400" b="1" dirty="0" smtClean="0"/>
              <a:t>	</a:t>
            </a:r>
            <a:r>
              <a:rPr lang="en-US" sz="3200" b="1" dirty="0" smtClean="0">
                <a:latin typeface="Baskerville Old Face" pitchFamily="18" charset="0"/>
              </a:rPr>
              <a:t>1.2 </a:t>
            </a:r>
            <a:r>
              <a:rPr lang="en-US" sz="3200" b="1" dirty="0" err="1" smtClean="0">
                <a:latin typeface="Baskerville Old Face" pitchFamily="18" charset="0"/>
              </a:rPr>
              <a:t>Eroarea</a:t>
            </a:r>
            <a:r>
              <a:rPr lang="en-US" sz="3200" b="1" dirty="0" smtClean="0">
                <a:latin typeface="Baskerville Old Face" pitchFamily="18" charset="0"/>
              </a:rPr>
              <a:t> de </a:t>
            </a:r>
            <a:r>
              <a:rPr lang="en-US" sz="3200" b="1" dirty="0" err="1" smtClean="0">
                <a:latin typeface="Baskerville Old Face" pitchFamily="18" charset="0"/>
              </a:rPr>
              <a:t>trunchiere</a:t>
            </a:r>
            <a:r>
              <a:rPr lang="en-US" sz="3200" b="1" dirty="0" smtClean="0">
                <a:latin typeface="Baskerville Old Face" pitchFamily="18" charset="0"/>
              </a:rPr>
              <a:t> a </a:t>
            </a:r>
            <a:r>
              <a:rPr lang="en-US" sz="3200" b="1" dirty="0" err="1" smtClean="0">
                <a:latin typeface="Baskerville Old Face" pitchFamily="18" charset="0"/>
              </a:rPr>
              <a:t>unei</a:t>
            </a:r>
            <a:r>
              <a:rPr lang="en-US" sz="3200" b="1" dirty="0" smtClean="0">
                <a:latin typeface="Baskerville Old Face" pitchFamily="18" charset="0"/>
              </a:rPr>
              <a:t> </a:t>
            </a:r>
            <a:r>
              <a:rPr lang="en-US" sz="3200" b="1" dirty="0" err="1" smtClean="0">
                <a:latin typeface="Baskerville Old Face" pitchFamily="18" charset="0"/>
              </a:rPr>
              <a:t>funcții</a:t>
            </a:r>
            <a:r>
              <a:rPr lang="en-US" sz="3200" b="1" dirty="0" smtClean="0">
                <a:latin typeface="Baskerville Old Face" pitchFamily="18" charset="0"/>
              </a:rPr>
              <a:t> </a:t>
            </a:r>
            <a:r>
              <a:rPr lang="en-US" sz="3200" b="1" dirty="0" err="1" smtClean="0">
                <a:latin typeface="Baskerville Old Face" pitchFamily="18" charset="0"/>
              </a:rPr>
              <a:t>când</a:t>
            </a:r>
            <a:r>
              <a:rPr lang="en-US" sz="3200" b="1" dirty="0" smtClean="0">
                <a:latin typeface="Baskerville Old Face" pitchFamily="18" charset="0"/>
              </a:rPr>
              <a:t> se </a:t>
            </a:r>
            <a:r>
              <a:rPr lang="en-US" sz="3200" b="1" dirty="0" err="1" smtClean="0">
                <a:latin typeface="Baskerville Old Face" pitchFamily="18" charset="0"/>
              </a:rPr>
              <a:t>cunoaște</a:t>
            </a:r>
            <a:r>
              <a:rPr lang="en-US" sz="3200" b="1" dirty="0" smtClean="0">
                <a:latin typeface="Baskerville Old Face" pitchFamily="18" charset="0"/>
              </a:rPr>
              <a:t>  </a:t>
            </a:r>
            <a:r>
              <a:rPr lang="en-US" sz="3200" b="1" dirty="0" err="1" smtClean="0">
                <a:latin typeface="Baskerville Old Face" pitchFamily="18" charset="0"/>
              </a:rPr>
              <a:t>valoarea</a:t>
            </a:r>
            <a:r>
              <a:rPr lang="en-US" sz="3200" b="1" dirty="0" smtClean="0">
                <a:latin typeface="Baskerville Old Face" pitchFamily="18" charset="0"/>
              </a:rPr>
              <a:t>  </a:t>
            </a:r>
            <a:r>
              <a:rPr lang="en-US" sz="3200" b="1" dirty="0" err="1" smtClean="0">
                <a:latin typeface="Baskerville Old Face" pitchFamily="18" charset="0"/>
              </a:rPr>
              <a:t>funcției</a:t>
            </a:r>
            <a:r>
              <a:rPr lang="en-US" sz="3200" b="1" dirty="0" smtClean="0">
                <a:latin typeface="Baskerville Old Face" pitchFamily="18" charset="0"/>
              </a:rPr>
              <a:t>  </a:t>
            </a:r>
            <a:r>
              <a:rPr lang="en-US" sz="3200" b="1" dirty="0" err="1" smtClean="0">
                <a:latin typeface="Baskerville Old Face" pitchFamily="18" charset="0"/>
              </a:rPr>
              <a:t>în</a:t>
            </a:r>
            <a:r>
              <a:rPr lang="en-US" sz="3200" b="1" dirty="0" smtClean="0">
                <a:latin typeface="Baskerville Old Face" pitchFamily="18" charset="0"/>
              </a:rPr>
              <a:t> </a:t>
            </a:r>
            <a:r>
              <a:rPr lang="en-US" sz="3200" b="1" dirty="0" err="1" smtClean="0">
                <a:latin typeface="Baskerville Old Face" pitchFamily="18" charset="0"/>
              </a:rPr>
              <a:t>trei</a:t>
            </a:r>
            <a:r>
              <a:rPr lang="en-US" sz="3200" b="1" dirty="0" smtClean="0">
                <a:latin typeface="Baskerville Old Face" pitchFamily="18" charset="0"/>
              </a:rPr>
              <a:t>  </a:t>
            </a:r>
            <a:r>
              <a:rPr lang="en-US" sz="3200" b="1" dirty="0" err="1" smtClean="0">
                <a:latin typeface="Baskerville Old Face" pitchFamily="18" charset="0"/>
              </a:rPr>
              <a:t>puncte</a:t>
            </a:r>
            <a:r>
              <a:rPr lang="en-US" sz="3200" b="1" dirty="0" smtClean="0">
                <a:latin typeface="Baskerville Old Face" pitchFamily="18" charset="0"/>
              </a:rPr>
              <a:t> </a:t>
            </a:r>
            <a:r>
              <a:rPr lang="en-US" sz="3200" b="1" dirty="0" err="1" smtClean="0">
                <a:latin typeface="Baskerville Old Face" pitchFamily="18" charset="0"/>
              </a:rPr>
              <a:t>echidistante</a:t>
            </a:r>
            <a:r>
              <a:rPr lang="ro-RO" sz="3200" b="1" dirty="0" smtClean="0">
                <a:latin typeface="Baskerville Old Face" pitchFamily="18" charset="0"/>
              </a:rPr>
              <a:t/>
            </a:r>
            <a:br>
              <a:rPr lang="ro-RO" sz="3200" b="1" dirty="0" smtClean="0">
                <a:latin typeface="Baskerville Old Face" pitchFamily="18" charset="0"/>
              </a:rPr>
            </a:br>
            <a:r>
              <a:rPr lang="en-US" sz="2400" dirty="0" smtClean="0"/>
              <a:t/>
            </a:r>
            <a:br>
              <a:rPr lang="en-US" sz="2400" dirty="0" smtClean="0"/>
            </a:br>
            <a:r>
              <a:rPr lang="en-US" sz="2400" dirty="0" smtClean="0"/>
              <a:t>	</a:t>
            </a:r>
            <a:r>
              <a:rPr lang="en-US" sz="2700" dirty="0" err="1" smtClean="0">
                <a:solidFill>
                  <a:schemeClr val="tx1"/>
                </a:solidFill>
                <a:latin typeface="Baskerville Old Face" pitchFamily="18" charset="0"/>
              </a:rPr>
              <a:t>Eroarea</a:t>
            </a:r>
            <a:r>
              <a:rPr lang="en-US" sz="2700" dirty="0" smtClean="0">
                <a:solidFill>
                  <a:schemeClr val="tx1"/>
                </a:solidFill>
                <a:latin typeface="Baskerville Old Face" pitchFamily="18" charset="0"/>
              </a:rPr>
              <a:t> de </a:t>
            </a:r>
            <a:r>
              <a:rPr lang="en-US" sz="2700" dirty="0" err="1" smtClean="0">
                <a:solidFill>
                  <a:schemeClr val="tx1"/>
                </a:solidFill>
                <a:latin typeface="Baskerville Old Face" pitchFamily="18" charset="0"/>
              </a:rPr>
              <a:t>trunchiere</a:t>
            </a:r>
            <a:r>
              <a:rPr lang="en-US" sz="2700" dirty="0" smtClean="0">
                <a:solidFill>
                  <a:schemeClr val="tx1"/>
                </a:solidFill>
                <a:latin typeface="Baskerville Old Face" pitchFamily="18" charset="0"/>
              </a:rPr>
              <a:t> </a:t>
            </a:r>
            <a:r>
              <a:rPr lang="en-US" sz="2700" dirty="0" err="1" smtClean="0">
                <a:solidFill>
                  <a:schemeClr val="tx1"/>
                </a:solidFill>
                <a:latin typeface="Baskerville Old Face" pitchFamily="18" charset="0"/>
              </a:rPr>
              <a:t>pentru</a:t>
            </a:r>
            <a:r>
              <a:rPr lang="en-US" sz="2700" dirty="0" smtClean="0">
                <a:solidFill>
                  <a:schemeClr val="tx1"/>
                </a:solidFill>
                <a:latin typeface="Baskerville Old Face" pitchFamily="18" charset="0"/>
              </a:rPr>
              <a:t> </a:t>
            </a:r>
            <a:r>
              <a:rPr lang="en-US" sz="2700" dirty="0" err="1" smtClean="0">
                <a:solidFill>
                  <a:schemeClr val="tx1"/>
                </a:solidFill>
                <a:latin typeface="Baskerville Old Face" pitchFamily="18" charset="0"/>
              </a:rPr>
              <a:t>derivata</a:t>
            </a:r>
            <a:r>
              <a:rPr lang="en-US" sz="2700" dirty="0" smtClean="0">
                <a:solidFill>
                  <a:schemeClr val="tx1"/>
                </a:solidFill>
                <a:latin typeface="Baskerville Old Face" pitchFamily="18" charset="0"/>
              </a:rPr>
              <a:t> de </a:t>
            </a:r>
            <a:r>
              <a:rPr lang="en-US" sz="2700" dirty="0" err="1" smtClean="0">
                <a:solidFill>
                  <a:schemeClr val="tx1"/>
                </a:solidFill>
                <a:latin typeface="Baskerville Old Face" pitchFamily="18" charset="0"/>
              </a:rPr>
              <a:t>ordinul</a:t>
            </a:r>
            <a:r>
              <a:rPr lang="en-US" sz="2700" dirty="0" smtClean="0">
                <a:solidFill>
                  <a:schemeClr val="tx1"/>
                </a:solidFill>
                <a:latin typeface="Baskerville Old Face" pitchFamily="18" charset="0"/>
              </a:rPr>
              <a:t> </a:t>
            </a:r>
            <a:r>
              <a:rPr lang="ro-RO" sz="2700" dirty="0" smtClean="0">
                <a:solidFill>
                  <a:schemeClr val="tx1"/>
                </a:solidFill>
                <a:latin typeface="Baskerville Old Face" pitchFamily="18" charset="0"/>
              </a:rPr>
              <a:t>întâi </a:t>
            </a:r>
            <a:endParaRPr lang="en-US" sz="2700" dirty="0">
              <a:solidFill>
                <a:schemeClr val="tx1"/>
              </a:solidFill>
              <a:latin typeface="Baskerville Old Face" pitchFamily="18" charset="0"/>
            </a:endParaRP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3" name="Rectangle 3"/>
          <p:cNvSpPr>
            <a:spLocks noChangeArrowheads="1"/>
          </p:cNvSpPr>
          <p:nvPr/>
        </p:nvSpPr>
        <p:spPr bwMode="auto">
          <a:xfrm>
            <a:off x="0" y="479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0" name="Object 10"/>
          <p:cNvGraphicFramePr>
            <a:graphicFrameLocks noChangeAspect="1"/>
          </p:cNvGraphicFramePr>
          <p:nvPr/>
        </p:nvGraphicFramePr>
        <p:xfrm>
          <a:off x="500034" y="5286388"/>
          <a:ext cx="1732869" cy="500066"/>
        </p:xfrm>
        <a:graphic>
          <a:graphicData uri="http://schemas.openxmlformats.org/presentationml/2006/ole">
            <p:oleObj spid="_x0000_s20490" name="Equation" r:id="rId3" imgW="787400" imgH="228600" progId="Equation.DSMT4">
              <p:embed/>
            </p:oleObj>
          </a:graphicData>
        </a:graphic>
      </p:graphicFrame>
      <p:sp>
        <p:nvSpPr>
          <p:cNvPr id="204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2" name="Object 12"/>
          <p:cNvGraphicFramePr>
            <a:graphicFrameLocks noChangeAspect="1"/>
          </p:cNvGraphicFramePr>
          <p:nvPr/>
        </p:nvGraphicFramePr>
        <p:xfrm>
          <a:off x="2285984" y="5286388"/>
          <a:ext cx="1714512" cy="529806"/>
        </p:xfrm>
        <a:graphic>
          <a:graphicData uri="http://schemas.openxmlformats.org/presentationml/2006/ole">
            <p:oleObj spid="_x0000_s20492" name="Equation" r:id="rId4" imgW="736600" imgH="228600" progId="Equation.DSMT4">
              <p:embed/>
            </p:oleObj>
          </a:graphicData>
        </a:graphic>
      </p:graphicFrame>
      <p:sp>
        <p:nvSpPr>
          <p:cNvPr id="2049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4" name="Object 14"/>
          <p:cNvGraphicFramePr>
            <a:graphicFrameLocks noChangeAspect="1"/>
          </p:cNvGraphicFramePr>
          <p:nvPr/>
        </p:nvGraphicFramePr>
        <p:xfrm>
          <a:off x="6143636" y="5214950"/>
          <a:ext cx="1857388" cy="578077"/>
        </p:xfrm>
        <a:graphic>
          <a:graphicData uri="http://schemas.openxmlformats.org/presentationml/2006/ole">
            <p:oleObj spid="_x0000_s20494" name="Equation" r:id="rId5" imgW="1168400" imgH="368300" progId="Equation.DSMT4">
              <p:embed/>
            </p:oleObj>
          </a:graphicData>
        </a:graphic>
      </p:graphicFrame>
      <p:sp>
        <p:nvSpPr>
          <p:cNvPr id="20497"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6" name="Object 16"/>
          <p:cNvGraphicFramePr>
            <a:graphicFrameLocks noChangeAspect="1"/>
          </p:cNvGraphicFramePr>
          <p:nvPr/>
        </p:nvGraphicFramePr>
        <p:xfrm>
          <a:off x="4071934" y="5214950"/>
          <a:ext cx="1931623" cy="642942"/>
        </p:xfrm>
        <a:graphic>
          <a:graphicData uri="http://schemas.openxmlformats.org/presentationml/2006/ole">
            <p:oleObj spid="_x0000_s20496" name="Equation" r:id="rId6" imgW="1091726" imgH="368140" progId="Equation.DSMT4">
              <p:embed/>
            </p:oleObj>
          </a:graphicData>
        </a:graphic>
      </p:graphicFrame>
      <p:sp>
        <p:nvSpPr>
          <p:cNvPr id="20" name="TextBox 19"/>
          <p:cNvSpPr txBox="1"/>
          <p:nvPr/>
        </p:nvSpPr>
        <p:spPr>
          <a:xfrm>
            <a:off x="2214546" y="5429264"/>
            <a:ext cx="71438" cy="369332"/>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a:off x="3929058" y="5357826"/>
            <a:ext cx="142876" cy="369332"/>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a:off x="6072198" y="5357826"/>
            <a:ext cx="71438" cy="369332"/>
          </a:xfrm>
          <a:prstGeom prst="rect">
            <a:avLst/>
          </a:prstGeom>
          <a:noFill/>
        </p:spPr>
        <p:txBody>
          <a:bodyPr wrap="square" rtlCol="0">
            <a:spAutoFit/>
          </a:bodyPr>
          <a:lstStyle/>
          <a:p>
            <a:r>
              <a:rPr lang="en-US" dirty="0" smtClean="0"/>
              <a:t>;</a:t>
            </a:r>
            <a:endParaRPr lang="en-US" dirty="0"/>
          </a:p>
        </p:txBody>
      </p:sp>
      <p:sp>
        <p:nvSpPr>
          <p:cNvPr id="20499"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8" name="Object 18"/>
          <p:cNvGraphicFramePr>
            <a:graphicFrameLocks noChangeAspect="1"/>
          </p:cNvGraphicFramePr>
          <p:nvPr/>
        </p:nvGraphicFramePr>
        <p:xfrm>
          <a:off x="1357290" y="3929066"/>
          <a:ext cx="6339040" cy="1071570"/>
        </p:xfrm>
        <a:graphic>
          <a:graphicData uri="http://schemas.openxmlformats.org/presentationml/2006/ole">
            <p:oleObj spid="_x0000_s20498" name="Equation" r:id="rId7" imgW="1943100" imgH="419100" progId="Equation.DSMT4">
              <p:embed/>
            </p:oleObj>
          </a:graphicData>
        </a:graphic>
      </p:graphicFrame>
      <p:sp>
        <p:nvSpPr>
          <p:cNvPr id="20501"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00" name="Object 20"/>
          <p:cNvGraphicFramePr>
            <a:graphicFrameLocks noChangeAspect="1"/>
          </p:cNvGraphicFramePr>
          <p:nvPr/>
        </p:nvGraphicFramePr>
        <p:xfrm>
          <a:off x="1428728" y="2285992"/>
          <a:ext cx="6143668" cy="1143008"/>
        </p:xfrm>
        <a:graphic>
          <a:graphicData uri="http://schemas.openxmlformats.org/presentationml/2006/ole">
            <p:oleObj spid="_x0000_s20500" name="Equation" r:id="rId8" imgW="1930400" imgH="482600" progId="Equation.DSMT4">
              <p:embed/>
            </p:oleObj>
          </a:graphicData>
        </a:graphic>
      </p:graphicFrame>
      <p:sp>
        <p:nvSpPr>
          <p:cNvPr id="20502" name="Rectangle 22"/>
          <p:cNvSpPr>
            <a:spLocks noChangeArrowheads="1"/>
          </p:cNvSpPr>
          <p:nvPr/>
        </p:nvSpPr>
        <p:spPr bwMode="auto">
          <a:xfrm>
            <a:off x="0" y="479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9" name="TextBox 28"/>
          <p:cNvSpPr txBox="1"/>
          <p:nvPr/>
        </p:nvSpPr>
        <p:spPr>
          <a:xfrm>
            <a:off x="571472" y="4786322"/>
            <a:ext cx="928694" cy="369332"/>
          </a:xfrm>
          <a:prstGeom prst="rect">
            <a:avLst/>
          </a:prstGeom>
          <a:noFill/>
        </p:spPr>
        <p:txBody>
          <a:bodyPr wrap="square" rtlCol="0">
            <a:spAutoFit/>
          </a:bodyPr>
          <a:lstStyle/>
          <a:p>
            <a:r>
              <a:rPr lang="en-US" dirty="0" err="1" smtClean="0">
                <a:latin typeface="Baskerville Old Face" pitchFamily="18" charset="0"/>
              </a:rPr>
              <a:t>Unde</a:t>
            </a:r>
            <a:r>
              <a:rPr lang="en-US" dirty="0" smtClean="0"/>
              <a:t>: </a:t>
            </a:r>
            <a:endParaRPr lang="en-US" dirty="0"/>
          </a:p>
        </p:txBody>
      </p:sp>
      <p:sp>
        <p:nvSpPr>
          <p:cNvPr id="30" name="TextBox 29"/>
          <p:cNvSpPr txBox="1"/>
          <p:nvPr/>
        </p:nvSpPr>
        <p:spPr>
          <a:xfrm>
            <a:off x="1428728" y="3429000"/>
            <a:ext cx="6643734" cy="461665"/>
          </a:xfrm>
          <a:prstGeom prst="rect">
            <a:avLst/>
          </a:prstGeom>
          <a:noFill/>
        </p:spPr>
        <p:txBody>
          <a:bodyPr wrap="square" rtlCol="0">
            <a:spAutoFit/>
          </a:bodyPr>
          <a:lstStyle/>
          <a:p>
            <a:r>
              <a:rPr lang="en-US" sz="2400" dirty="0" err="1" smtClean="0">
                <a:latin typeface="Baskerville Old Face" pitchFamily="18" charset="0"/>
              </a:rPr>
              <a:t>Eroarea</a:t>
            </a:r>
            <a:r>
              <a:rPr lang="en-US" sz="2400" dirty="0" smtClean="0">
                <a:latin typeface="Baskerville Old Face" pitchFamily="18" charset="0"/>
              </a:rPr>
              <a:t> de </a:t>
            </a:r>
            <a:r>
              <a:rPr lang="en-US" sz="2400" dirty="0" err="1" smtClean="0">
                <a:latin typeface="Baskerville Old Face" pitchFamily="18" charset="0"/>
              </a:rPr>
              <a:t>trunchiere</a:t>
            </a:r>
            <a:r>
              <a:rPr lang="en-US" sz="2400" dirty="0" smtClean="0">
                <a:latin typeface="Baskerville Old Face" pitchFamily="18" charset="0"/>
              </a:rPr>
              <a:t> </a:t>
            </a:r>
            <a:r>
              <a:rPr lang="en-US" sz="2400" dirty="0" err="1" smtClean="0">
                <a:latin typeface="Baskerville Old Face" pitchFamily="18" charset="0"/>
              </a:rPr>
              <a:t>pentru</a:t>
            </a:r>
            <a:r>
              <a:rPr lang="en-US" sz="2400" dirty="0" smtClean="0">
                <a:latin typeface="Baskerville Old Face" pitchFamily="18" charset="0"/>
              </a:rPr>
              <a:t> </a:t>
            </a:r>
            <a:r>
              <a:rPr lang="en-US" sz="2400" dirty="0" err="1" smtClean="0">
                <a:latin typeface="Baskerville Old Face" pitchFamily="18" charset="0"/>
              </a:rPr>
              <a:t>derivata</a:t>
            </a:r>
            <a:r>
              <a:rPr lang="en-US" sz="2400" dirty="0" smtClean="0">
                <a:latin typeface="Baskerville Old Face" pitchFamily="18" charset="0"/>
              </a:rPr>
              <a:t> de </a:t>
            </a:r>
            <a:r>
              <a:rPr lang="en-US" sz="2400" dirty="0" err="1" smtClean="0">
                <a:latin typeface="Baskerville Old Face" pitchFamily="18" charset="0"/>
              </a:rPr>
              <a:t>ordinul</a:t>
            </a:r>
            <a:r>
              <a:rPr lang="en-US" sz="2400" dirty="0" smtClean="0">
                <a:latin typeface="Baskerville Old Face" pitchFamily="18" charset="0"/>
              </a:rPr>
              <a:t> </a:t>
            </a:r>
            <a:r>
              <a:rPr lang="ro-RO" sz="2400" dirty="0" smtClean="0">
                <a:latin typeface="Baskerville Old Face" pitchFamily="18" charset="0"/>
              </a:rPr>
              <a:t>doi</a:t>
            </a:r>
            <a:endParaRPr lang="en-US" sz="2400"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786190"/>
            <a:ext cx="8305800" cy="1143000"/>
          </a:xfrm>
        </p:spPr>
        <p:txBody>
          <a:bodyPr>
            <a:normAutofit fontScale="90000"/>
          </a:bodyPr>
          <a:lstStyle/>
          <a:p>
            <a:r>
              <a:rPr lang="en-US" sz="6600" dirty="0" smtClean="0"/>
              <a:t>	</a:t>
            </a:r>
            <a:r>
              <a:rPr lang="en-US" sz="6600" b="1" dirty="0" smtClean="0"/>
              <a:t> </a:t>
            </a:r>
            <a:r>
              <a:rPr lang="en-US" sz="8000" b="1" dirty="0" smtClean="0">
                <a:latin typeface="Baskerville Old Face" pitchFamily="18" charset="0"/>
              </a:rPr>
              <a:t>CAPITOLUL   II</a:t>
            </a:r>
            <a:r>
              <a:rPr lang="en-US" sz="8000" dirty="0" smtClean="0">
                <a:latin typeface="Baskerville Old Face" pitchFamily="18" charset="0"/>
              </a:rPr>
              <a:t/>
            </a:r>
            <a:br>
              <a:rPr lang="en-US" sz="8000" dirty="0" smtClean="0">
                <a:latin typeface="Baskerville Old Face" pitchFamily="18" charset="0"/>
              </a:rPr>
            </a:br>
            <a:endParaRPr lang="en-US" sz="8000" b="1" dirty="0">
              <a:latin typeface="Baskerville Old Face" pitchFamily="18" charset="0"/>
            </a:endParaRPr>
          </a:p>
        </p:txBody>
      </p:sp>
    </p:spTree>
  </p:cSld>
  <p:clrMapOvr>
    <a:masterClrMapping/>
  </p:clrMapOvr>
  <p:transition spd="med">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500174"/>
            <a:ext cx="8305800" cy="1143000"/>
          </a:xfrm>
        </p:spPr>
        <p:txBody>
          <a:bodyPr>
            <a:normAutofit fontScale="90000"/>
          </a:bodyPr>
          <a:lstStyle/>
          <a:p>
            <a:r>
              <a:rPr lang="en-US" sz="3100" b="1" dirty="0" smtClean="0"/>
              <a:t>	</a:t>
            </a:r>
            <a:r>
              <a:rPr lang="en-US" sz="3100" b="1" dirty="0" smtClean="0">
                <a:latin typeface="Baskerville Old Face" pitchFamily="18" charset="0"/>
              </a:rPr>
              <a:t>2.1.  </a:t>
            </a:r>
            <a:r>
              <a:rPr lang="en-US" sz="3100" b="1" dirty="0" err="1" smtClean="0">
                <a:latin typeface="Baskerville Old Face" pitchFamily="18" charset="0"/>
              </a:rPr>
              <a:t>Calculul</a:t>
            </a:r>
            <a:r>
              <a:rPr lang="en-US" sz="3100" b="1" dirty="0" smtClean="0">
                <a:latin typeface="Baskerville Old Face" pitchFamily="18" charset="0"/>
              </a:rPr>
              <a:t> </a:t>
            </a:r>
            <a:r>
              <a:rPr lang="en-US" sz="3100" b="1" dirty="0" err="1" smtClean="0">
                <a:latin typeface="Baskerville Old Face" pitchFamily="18" charset="0"/>
              </a:rPr>
              <a:t>aproximativ</a:t>
            </a:r>
            <a:r>
              <a:rPr lang="en-US" sz="3100" b="1" dirty="0" smtClean="0">
                <a:latin typeface="Baskerville Old Face" pitchFamily="18" charset="0"/>
              </a:rPr>
              <a:t> al </a:t>
            </a:r>
            <a:r>
              <a:rPr lang="en-US" sz="3100" b="1" dirty="0" err="1" smtClean="0">
                <a:latin typeface="Baskerville Old Face" pitchFamily="18" charset="0"/>
              </a:rPr>
              <a:t>derivatelor</a:t>
            </a:r>
            <a:r>
              <a:rPr lang="en-US" sz="3100" b="1" dirty="0" smtClean="0">
                <a:latin typeface="Baskerville Old Face" pitchFamily="18" charset="0"/>
              </a:rPr>
              <a:t> </a:t>
            </a:r>
            <a:r>
              <a:rPr lang="en-US" sz="3100" b="1" dirty="0" err="1" smtClean="0">
                <a:latin typeface="Baskerville Old Face" pitchFamily="18" charset="0"/>
              </a:rPr>
              <a:t>unei</a:t>
            </a:r>
            <a:r>
              <a:rPr lang="en-US" sz="3100" b="1" dirty="0" smtClean="0">
                <a:latin typeface="Baskerville Old Face" pitchFamily="18" charset="0"/>
              </a:rPr>
              <a:t> </a:t>
            </a:r>
            <a:r>
              <a:rPr lang="en-US" sz="3100" b="1" dirty="0" err="1" smtClean="0">
                <a:latin typeface="Baskerville Old Face" pitchFamily="18" charset="0"/>
              </a:rPr>
              <a:t>funcții</a:t>
            </a:r>
            <a:r>
              <a:rPr lang="en-US" sz="3100" b="1" dirty="0" smtClean="0">
                <a:latin typeface="Baskerville Old Face" pitchFamily="18" charset="0"/>
              </a:rPr>
              <a:t> </a:t>
            </a:r>
            <a:r>
              <a:rPr lang="en-US" sz="3100" b="1" dirty="0" err="1" smtClean="0">
                <a:latin typeface="Baskerville Old Face" pitchFamily="18" charset="0"/>
              </a:rPr>
              <a:t>când</a:t>
            </a:r>
            <a:r>
              <a:rPr lang="en-US" sz="3100" b="1" dirty="0" smtClean="0">
                <a:latin typeface="Baskerville Old Face" pitchFamily="18" charset="0"/>
              </a:rPr>
              <a:t> se </a:t>
            </a:r>
            <a:r>
              <a:rPr lang="en-US" sz="3100" b="1" dirty="0" err="1" smtClean="0">
                <a:latin typeface="Baskerville Old Face" pitchFamily="18" charset="0"/>
              </a:rPr>
              <a:t>cunoaște</a:t>
            </a:r>
            <a:r>
              <a:rPr lang="en-US" sz="3100" b="1" dirty="0" smtClean="0">
                <a:latin typeface="Baskerville Old Face" pitchFamily="18" charset="0"/>
              </a:rPr>
              <a:t> </a:t>
            </a:r>
            <a:r>
              <a:rPr lang="en-US" sz="3100" b="1" dirty="0" err="1" smtClean="0">
                <a:latin typeface="Baskerville Old Face" pitchFamily="18" charset="0"/>
              </a:rPr>
              <a:t>valoarea</a:t>
            </a:r>
            <a:r>
              <a:rPr lang="en-US" sz="3100" b="1" dirty="0" smtClean="0">
                <a:latin typeface="Baskerville Old Face" pitchFamily="18" charset="0"/>
              </a:rPr>
              <a:t> </a:t>
            </a:r>
            <a:r>
              <a:rPr lang="en-US" sz="3100" b="1" dirty="0" err="1" smtClean="0">
                <a:latin typeface="Baskerville Old Face" pitchFamily="18" charset="0"/>
              </a:rPr>
              <a:t>funcției</a:t>
            </a:r>
            <a:r>
              <a:rPr lang="en-US" sz="3100" b="1" dirty="0" smtClean="0">
                <a:latin typeface="Baskerville Old Face" pitchFamily="18" charset="0"/>
              </a:rPr>
              <a:t> </a:t>
            </a:r>
            <a:r>
              <a:rPr lang="en-US" sz="3100" b="1" dirty="0" err="1" smtClean="0">
                <a:latin typeface="Baskerville Old Face" pitchFamily="18" charset="0"/>
              </a:rPr>
              <a:t>în</a:t>
            </a:r>
            <a:r>
              <a:rPr lang="en-US" sz="3100" b="1" dirty="0" smtClean="0">
                <a:latin typeface="Baskerville Old Face" pitchFamily="18" charset="0"/>
              </a:rPr>
              <a:t> </a:t>
            </a:r>
            <a:r>
              <a:rPr lang="en-US" sz="3100" b="1" dirty="0" err="1" smtClean="0">
                <a:latin typeface="Baskerville Old Face" pitchFamily="18" charset="0"/>
              </a:rPr>
              <a:t>trei</a:t>
            </a:r>
            <a:r>
              <a:rPr lang="en-US" sz="3100" b="1" dirty="0" smtClean="0">
                <a:latin typeface="Baskerville Old Face" pitchFamily="18" charset="0"/>
              </a:rPr>
              <a:t> </a:t>
            </a:r>
            <a:r>
              <a:rPr lang="en-US" sz="3100" b="1" dirty="0" err="1" smtClean="0">
                <a:latin typeface="Baskerville Old Face" pitchFamily="18" charset="0"/>
              </a:rPr>
              <a:t>puncte</a:t>
            </a:r>
            <a:r>
              <a:rPr lang="en-US" sz="3100" b="1" dirty="0" smtClean="0">
                <a:latin typeface="Baskerville Old Face" pitchFamily="18" charset="0"/>
              </a:rPr>
              <a:t> </a:t>
            </a:r>
            <a:r>
              <a:rPr lang="en-US" sz="3100" b="1" dirty="0" err="1" smtClean="0">
                <a:latin typeface="Baskerville Old Face" pitchFamily="18" charset="0"/>
              </a:rPr>
              <a:t>neechidistante</a:t>
            </a:r>
            <a:r>
              <a:rPr lang="en-US" dirty="0" smtClean="0"/>
              <a:t/>
            </a:r>
            <a:br>
              <a:rPr lang="en-US" dirty="0" smtClean="0"/>
            </a:br>
            <a:endParaRPr lang="en-US" dirty="0"/>
          </a:p>
        </p:txBody>
      </p:sp>
      <p:sp>
        <p:nvSpPr>
          <p:cNvPr id="1198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9809" name="Object 1"/>
          <p:cNvGraphicFramePr>
            <a:graphicFrameLocks noChangeAspect="1"/>
          </p:cNvGraphicFramePr>
          <p:nvPr/>
        </p:nvGraphicFramePr>
        <p:xfrm>
          <a:off x="642910" y="2285992"/>
          <a:ext cx="7903808" cy="1071570"/>
        </p:xfrm>
        <a:graphic>
          <a:graphicData uri="http://schemas.openxmlformats.org/presentationml/2006/ole">
            <p:oleObj spid="_x0000_s119809" name="Equation" r:id="rId3" imgW="3860800" imgH="431800" progId="Equation.DSMT4">
              <p:embed/>
            </p:oleObj>
          </a:graphicData>
        </a:graphic>
      </p:graphicFrame>
      <p:sp>
        <p:nvSpPr>
          <p:cNvPr id="1198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9811" name="Object 3"/>
          <p:cNvGraphicFramePr>
            <a:graphicFrameLocks noChangeAspect="1"/>
          </p:cNvGraphicFramePr>
          <p:nvPr/>
        </p:nvGraphicFramePr>
        <p:xfrm>
          <a:off x="571472" y="3929066"/>
          <a:ext cx="7929618" cy="1071570"/>
        </p:xfrm>
        <a:graphic>
          <a:graphicData uri="http://schemas.openxmlformats.org/presentationml/2006/ole">
            <p:oleObj spid="_x0000_s119811" name="Equation" r:id="rId4" imgW="3683000" imgH="431800" progId="Equation.DSMT4">
              <p:embed/>
            </p:oleObj>
          </a:graphicData>
        </a:graphic>
      </p:graphicFrame>
      <p:sp>
        <p:nvSpPr>
          <p:cNvPr id="7" name="Rectangle 6"/>
          <p:cNvSpPr/>
          <p:nvPr/>
        </p:nvSpPr>
        <p:spPr>
          <a:xfrm>
            <a:off x="500034" y="5715016"/>
            <a:ext cx="7572428" cy="461665"/>
          </a:xfrm>
          <a:prstGeom prst="rect">
            <a:avLst/>
          </a:prstGeom>
        </p:spPr>
        <p:txBody>
          <a:bodyPr wrap="square">
            <a:spAutoFit/>
          </a:bodyPr>
          <a:lstStyle/>
          <a:p>
            <a:r>
              <a:rPr lang="en-US" sz="2400" dirty="0" smtClean="0"/>
              <a:t>	</a:t>
            </a:r>
            <a:r>
              <a:rPr lang="ro-RO" sz="2400" dirty="0" smtClean="0"/>
              <a:t>Cu </a:t>
            </a:r>
            <a:r>
              <a:rPr lang="ro-RO" sz="2400" dirty="0">
                <a:latin typeface="Baskerville Old Face" pitchFamily="18" charset="0"/>
              </a:rPr>
              <a:t>x</a:t>
            </a:r>
            <a:r>
              <a:rPr lang="ro-RO" sz="2400" baseline="-25000" dirty="0">
                <a:latin typeface="Baskerville Old Face" pitchFamily="18" charset="0"/>
              </a:rPr>
              <a:t>-1</a:t>
            </a:r>
            <a:r>
              <a:rPr lang="ro-RO" sz="2400" dirty="0">
                <a:latin typeface="Baskerville Old Face" pitchFamily="18" charset="0"/>
              </a:rPr>
              <a:t>&lt;x</a:t>
            </a:r>
            <a:r>
              <a:rPr lang="ro-RO" sz="2400" baseline="-25000" dirty="0">
                <a:latin typeface="Baskerville Old Face" pitchFamily="18" charset="0"/>
              </a:rPr>
              <a:t>0</a:t>
            </a:r>
            <a:r>
              <a:rPr lang="ro-RO" sz="2400" dirty="0">
                <a:latin typeface="Baskerville Old Face" pitchFamily="18" charset="0"/>
              </a:rPr>
              <a:t>&lt;x</a:t>
            </a:r>
            <a:r>
              <a:rPr lang="ro-RO" sz="2400" baseline="-25000" dirty="0">
                <a:latin typeface="Baskerville Old Face" pitchFamily="18" charset="0"/>
              </a:rPr>
              <a:t>1</a:t>
            </a:r>
            <a:r>
              <a:rPr lang="ro-RO" sz="2400" baseline="-25000" dirty="0"/>
              <a:t>  </a:t>
            </a:r>
            <a:r>
              <a:rPr lang="ro-RO" sz="2400" dirty="0"/>
              <a:t>unde x</a:t>
            </a:r>
            <a:r>
              <a:rPr lang="ro-RO" sz="2400" baseline="-25000" dirty="0"/>
              <a:t>-1</a:t>
            </a:r>
            <a:r>
              <a:rPr lang="ro-RO" sz="2400" dirty="0"/>
              <a:t>=x</a:t>
            </a:r>
            <a:r>
              <a:rPr lang="ro-RO" sz="2400" baseline="-25000" dirty="0"/>
              <a:t>0</a:t>
            </a:r>
            <a:r>
              <a:rPr lang="ro-RO" sz="2400" dirty="0"/>
              <a:t>-h</a:t>
            </a:r>
            <a:r>
              <a:rPr lang="ro-RO" sz="2400" baseline="-25000" dirty="0"/>
              <a:t>1</a:t>
            </a:r>
            <a:r>
              <a:rPr lang="ro-RO" sz="2400" dirty="0"/>
              <a:t>; x</a:t>
            </a:r>
            <a:r>
              <a:rPr lang="ro-RO" sz="2400" baseline="-25000" dirty="0"/>
              <a:t>1</a:t>
            </a:r>
            <a:r>
              <a:rPr lang="ro-RO" sz="2400" dirty="0"/>
              <a:t>=x</a:t>
            </a:r>
            <a:r>
              <a:rPr lang="ro-RO" sz="2400" baseline="-25000" dirty="0"/>
              <a:t>0</a:t>
            </a:r>
            <a:r>
              <a:rPr lang="ro-RO" sz="2400" dirty="0"/>
              <a:t>+h</a:t>
            </a:r>
            <a:r>
              <a:rPr lang="ro-RO" sz="2400" baseline="-25000" dirty="0"/>
              <a:t>2</a:t>
            </a:r>
            <a:r>
              <a:rPr lang="ro-RO" sz="2400" dirty="0"/>
              <a:t>; h</a:t>
            </a:r>
            <a:r>
              <a:rPr lang="ro-RO" sz="2400" baseline="-25000" dirty="0"/>
              <a:t>1</a:t>
            </a:r>
            <a:r>
              <a:rPr lang="ro-RO" sz="2400" dirty="0"/>
              <a:t>,h</a:t>
            </a:r>
            <a:r>
              <a:rPr lang="ro-RO" sz="2400" baseline="-25000" dirty="0"/>
              <a:t>2</a:t>
            </a:r>
            <a:r>
              <a:rPr lang="ro-RO" sz="2400" dirty="0"/>
              <a:t>&gt;0.</a:t>
            </a:r>
            <a:endParaRPr lang="en-US" sz="2400" dirty="0"/>
          </a:p>
        </p:txBody>
      </p:sp>
    </p:spTree>
  </p:cSld>
  <p:clrMapOvr>
    <a:masterClrMapping/>
  </p:clrMapOvr>
  <p:transition spd="med">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305800" cy="1143000"/>
          </a:xfrm>
        </p:spPr>
        <p:txBody>
          <a:bodyPr>
            <a:normAutofit fontScale="90000"/>
          </a:bodyPr>
          <a:lstStyle/>
          <a:p>
            <a:r>
              <a:rPr lang="en-US" sz="2700" b="1" dirty="0" smtClean="0">
                <a:latin typeface="Baskerville Old Face" pitchFamily="18" charset="0"/>
              </a:rPr>
              <a:t>	2.2. </a:t>
            </a:r>
            <a:r>
              <a:rPr lang="en-US" sz="2700" b="1" dirty="0" err="1" smtClean="0">
                <a:latin typeface="Baskerville Old Face" pitchFamily="18" charset="0"/>
              </a:rPr>
              <a:t>Eroarea</a:t>
            </a:r>
            <a:r>
              <a:rPr lang="en-US" sz="2700" b="1" dirty="0" smtClean="0">
                <a:latin typeface="Baskerville Old Face" pitchFamily="18" charset="0"/>
              </a:rPr>
              <a:t> de </a:t>
            </a:r>
            <a:r>
              <a:rPr lang="en-US" sz="2700" b="1" dirty="0" err="1" smtClean="0">
                <a:latin typeface="Baskerville Old Face" pitchFamily="18" charset="0"/>
              </a:rPr>
              <a:t>trunchiere</a:t>
            </a:r>
            <a:r>
              <a:rPr lang="en-US" sz="2700" b="1" dirty="0" smtClean="0">
                <a:latin typeface="Baskerville Old Face" pitchFamily="18" charset="0"/>
              </a:rPr>
              <a:t> </a:t>
            </a:r>
            <a:r>
              <a:rPr lang="en-US" sz="2700" b="1" dirty="0" err="1" smtClean="0">
                <a:latin typeface="Baskerville Old Face" pitchFamily="18" charset="0"/>
              </a:rPr>
              <a:t>pentru</a:t>
            </a:r>
            <a:r>
              <a:rPr lang="en-US" sz="2700" b="1" dirty="0" smtClean="0">
                <a:latin typeface="Baskerville Old Face" pitchFamily="18" charset="0"/>
              </a:rPr>
              <a:t> </a:t>
            </a:r>
            <a:r>
              <a:rPr lang="en-US" sz="2700" b="1" dirty="0" err="1" smtClean="0">
                <a:latin typeface="Baskerville Old Face" pitchFamily="18" charset="0"/>
              </a:rPr>
              <a:t>derivatele</a:t>
            </a:r>
            <a:r>
              <a:rPr lang="en-US" sz="2700" b="1" dirty="0" smtClean="0">
                <a:latin typeface="Baskerville Old Face" pitchFamily="18" charset="0"/>
              </a:rPr>
              <a:t>  </a:t>
            </a:r>
            <a:r>
              <a:rPr lang="en-US" sz="2700" b="1" dirty="0" err="1" smtClean="0">
                <a:latin typeface="Baskerville Old Face" pitchFamily="18" charset="0"/>
              </a:rPr>
              <a:t>unei</a:t>
            </a:r>
            <a:r>
              <a:rPr lang="en-US" sz="2700" b="1" dirty="0" smtClean="0">
                <a:latin typeface="Baskerville Old Face" pitchFamily="18" charset="0"/>
              </a:rPr>
              <a:t> </a:t>
            </a:r>
            <a:r>
              <a:rPr lang="en-US" sz="2700" b="1" dirty="0" err="1" smtClean="0">
                <a:latin typeface="Baskerville Old Face" pitchFamily="18" charset="0"/>
              </a:rPr>
              <a:t>funcții</a:t>
            </a:r>
            <a:r>
              <a:rPr lang="en-US" sz="2700" b="1" dirty="0" smtClean="0">
                <a:latin typeface="Baskerville Old Face" pitchFamily="18" charset="0"/>
              </a:rPr>
              <a:t> calculate </a:t>
            </a:r>
            <a:r>
              <a:rPr lang="en-US" sz="2700" b="1" dirty="0" err="1" smtClean="0">
                <a:latin typeface="Baskerville Old Face" pitchFamily="18" charset="0"/>
              </a:rPr>
              <a:t>aproximativ</a:t>
            </a:r>
            <a:r>
              <a:rPr lang="en-US" sz="2700" b="1" dirty="0" smtClean="0">
                <a:latin typeface="Baskerville Old Face" pitchFamily="18" charset="0"/>
              </a:rPr>
              <a:t> </a:t>
            </a:r>
            <a:r>
              <a:rPr lang="en-US" sz="2700" b="1" dirty="0" err="1" smtClean="0">
                <a:latin typeface="Baskerville Old Face" pitchFamily="18" charset="0"/>
              </a:rPr>
              <a:t>când</a:t>
            </a:r>
            <a:r>
              <a:rPr lang="en-US" sz="2700" b="1" dirty="0" smtClean="0">
                <a:latin typeface="Baskerville Old Face" pitchFamily="18" charset="0"/>
              </a:rPr>
              <a:t> se </a:t>
            </a:r>
            <a:r>
              <a:rPr lang="en-US" sz="2700" b="1" dirty="0" err="1" smtClean="0">
                <a:latin typeface="Baskerville Old Face" pitchFamily="18" charset="0"/>
              </a:rPr>
              <a:t>cunoaște</a:t>
            </a:r>
            <a:r>
              <a:rPr lang="en-US" sz="2700" b="1" dirty="0" smtClean="0">
                <a:latin typeface="Baskerville Old Face" pitchFamily="18" charset="0"/>
              </a:rPr>
              <a:t>  </a:t>
            </a:r>
            <a:r>
              <a:rPr lang="en-US" sz="2700" b="1" dirty="0" err="1" smtClean="0">
                <a:latin typeface="Baskerville Old Face" pitchFamily="18" charset="0"/>
              </a:rPr>
              <a:t>valoarea</a:t>
            </a:r>
            <a:r>
              <a:rPr lang="en-US" sz="2700" b="1" dirty="0" smtClean="0">
                <a:latin typeface="Baskerville Old Face" pitchFamily="18" charset="0"/>
              </a:rPr>
              <a:t>  </a:t>
            </a:r>
            <a:r>
              <a:rPr lang="en-US" sz="2700" b="1" dirty="0" err="1" smtClean="0">
                <a:latin typeface="Baskerville Old Face" pitchFamily="18" charset="0"/>
              </a:rPr>
              <a:t>funcției</a:t>
            </a:r>
            <a:r>
              <a:rPr lang="en-US" sz="2700" b="1" dirty="0" smtClean="0">
                <a:latin typeface="Baskerville Old Face" pitchFamily="18" charset="0"/>
              </a:rPr>
              <a:t>  </a:t>
            </a:r>
            <a:r>
              <a:rPr lang="en-US" sz="2700" b="1" dirty="0" err="1" smtClean="0">
                <a:latin typeface="Baskerville Old Face" pitchFamily="18" charset="0"/>
              </a:rPr>
              <a:t>în</a:t>
            </a:r>
            <a:r>
              <a:rPr lang="en-US" sz="2700" b="1" dirty="0" smtClean="0">
                <a:latin typeface="Baskerville Old Face" pitchFamily="18" charset="0"/>
              </a:rPr>
              <a:t> </a:t>
            </a:r>
            <a:r>
              <a:rPr lang="en-US" sz="2700" b="1" dirty="0" err="1" smtClean="0">
                <a:latin typeface="Baskerville Old Face" pitchFamily="18" charset="0"/>
              </a:rPr>
              <a:t>trei</a:t>
            </a:r>
            <a:r>
              <a:rPr lang="en-US" sz="2700" b="1" dirty="0" smtClean="0">
                <a:latin typeface="Baskerville Old Face" pitchFamily="18" charset="0"/>
              </a:rPr>
              <a:t>  </a:t>
            </a:r>
            <a:r>
              <a:rPr lang="en-US" sz="2700" b="1" dirty="0" err="1" smtClean="0">
                <a:latin typeface="Baskerville Old Face" pitchFamily="18" charset="0"/>
              </a:rPr>
              <a:t>puncte</a:t>
            </a:r>
            <a:r>
              <a:rPr lang="en-US" sz="2700" b="1" dirty="0" smtClean="0">
                <a:latin typeface="Baskerville Old Face" pitchFamily="18" charset="0"/>
              </a:rPr>
              <a:t> </a:t>
            </a:r>
            <a:r>
              <a:rPr lang="en-US" sz="2700" b="1" dirty="0" err="1" smtClean="0">
                <a:latin typeface="Baskerville Old Face" pitchFamily="18" charset="0"/>
              </a:rPr>
              <a:t>neechidistante</a:t>
            </a:r>
            <a:r>
              <a:rPr lang="en-US" dirty="0" smtClean="0"/>
              <a:t/>
            </a:r>
            <a:br>
              <a:rPr lang="en-US" dirty="0" smtClean="0"/>
            </a:br>
            <a:endParaRPr lang="en-US" dirty="0"/>
          </a:p>
        </p:txBody>
      </p:sp>
      <p:sp>
        <p:nvSpPr>
          <p:cNvPr id="3" name="TextBox 2"/>
          <p:cNvSpPr txBox="1"/>
          <p:nvPr/>
        </p:nvSpPr>
        <p:spPr>
          <a:xfrm>
            <a:off x="571472" y="2143116"/>
            <a:ext cx="7500990" cy="461665"/>
          </a:xfrm>
          <a:prstGeom prst="rect">
            <a:avLst/>
          </a:prstGeom>
          <a:noFill/>
        </p:spPr>
        <p:txBody>
          <a:bodyPr wrap="square" rtlCol="0">
            <a:spAutoFit/>
          </a:bodyPr>
          <a:lstStyle/>
          <a:p>
            <a:r>
              <a:rPr lang="ro-RO" sz="2400" dirty="0" smtClean="0">
                <a:latin typeface="Baskerville Old Face" pitchFamily="18" charset="0"/>
              </a:rPr>
              <a:t>2.2.1 </a:t>
            </a:r>
            <a:r>
              <a:rPr lang="en-US" sz="2400" dirty="0" err="1" smtClean="0">
                <a:latin typeface="Baskerville Old Face" pitchFamily="18" charset="0"/>
              </a:rPr>
              <a:t>Eroarea</a:t>
            </a:r>
            <a:r>
              <a:rPr lang="en-US" sz="2400" dirty="0" smtClean="0">
                <a:latin typeface="Baskerville Old Face" pitchFamily="18" charset="0"/>
              </a:rPr>
              <a:t> de </a:t>
            </a:r>
            <a:r>
              <a:rPr lang="en-US" sz="2400" dirty="0" err="1" smtClean="0">
                <a:latin typeface="Baskerville Old Face" pitchFamily="18" charset="0"/>
              </a:rPr>
              <a:t>trunchiere</a:t>
            </a:r>
            <a:r>
              <a:rPr lang="en-US" sz="2400" dirty="0" smtClean="0">
                <a:latin typeface="Baskerville Old Face" pitchFamily="18" charset="0"/>
              </a:rPr>
              <a:t> </a:t>
            </a:r>
            <a:r>
              <a:rPr lang="en-US" sz="2400" dirty="0" err="1" smtClean="0">
                <a:latin typeface="Baskerville Old Face" pitchFamily="18" charset="0"/>
              </a:rPr>
              <a:t>pentru</a:t>
            </a:r>
            <a:r>
              <a:rPr lang="en-US" sz="2400" dirty="0" smtClean="0">
                <a:latin typeface="Baskerville Old Face" pitchFamily="18" charset="0"/>
              </a:rPr>
              <a:t> </a:t>
            </a:r>
            <a:r>
              <a:rPr lang="en-US" sz="2400" dirty="0" err="1" smtClean="0">
                <a:latin typeface="Baskerville Old Face" pitchFamily="18" charset="0"/>
              </a:rPr>
              <a:t>derivata</a:t>
            </a:r>
            <a:r>
              <a:rPr lang="en-US" sz="2400" dirty="0" smtClean="0">
                <a:latin typeface="Baskerville Old Face" pitchFamily="18" charset="0"/>
              </a:rPr>
              <a:t> de </a:t>
            </a:r>
            <a:r>
              <a:rPr lang="en-US" sz="2400" dirty="0" err="1" smtClean="0">
                <a:latin typeface="Baskerville Old Face" pitchFamily="18" charset="0"/>
              </a:rPr>
              <a:t>ordinul</a:t>
            </a:r>
            <a:r>
              <a:rPr lang="en-US" sz="2400" dirty="0" smtClean="0">
                <a:latin typeface="Baskerville Old Face" pitchFamily="18" charset="0"/>
              </a:rPr>
              <a:t> </a:t>
            </a:r>
            <a:r>
              <a:rPr lang="ro-RO" sz="2400" dirty="0" smtClean="0">
                <a:latin typeface="Baskerville Old Face" pitchFamily="18" charset="0"/>
              </a:rPr>
              <a:t>întâi</a:t>
            </a:r>
            <a:endParaRPr lang="en-US" sz="2400" dirty="0"/>
          </a:p>
        </p:txBody>
      </p:sp>
      <p:sp>
        <p:nvSpPr>
          <p:cNvPr id="4" name="TextBox 3"/>
          <p:cNvSpPr txBox="1"/>
          <p:nvPr/>
        </p:nvSpPr>
        <p:spPr>
          <a:xfrm>
            <a:off x="642910" y="4214818"/>
            <a:ext cx="7286676" cy="461665"/>
          </a:xfrm>
          <a:prstGeom prst="rect">
            <a:avLst/>
          </a:prstGeom>
          <a:noFill/>
        </p:spPr>
        <p:txBody>
          <a:bodyPr wrap="square" rtlCol="0">
            <a:spAutoFit/>
          </a:bodyPr>
          <a:lstStyle/>
          <a:p>
            <a:r>
              <a:rPr lang="ro-RO" sz="2400" dirty="0" smtClean="0">
                <a:latin typeface="Baskerville Old Face" pitchFamily="18" charset="0"/>
              </a:rPr>
              <a:t>2.2.2 </a:t>
            </a:r>
            <a:r>
              <a:rPr lang="en-US" sz="2400" dirty="0" err="1" smtClean="0">
                <a:latin typeface="Baskerville Old Face" pitchFamily="18" charset="0"/>
              </a:rPr>
              <a:t>Eroarea</a:t>
            </a:r>
            <a:r>
              <a:rPr lang="en-US" sz="2400" dirty="0" smtClean="0">
                <a:latin typeface="Baskerville Old Face" pitchFamily="18" charset="0"/>
              </a:rPr>
              <a:t> de </a:t>
            </a:r>
            <a:r>
              <a:rPr lang="en-US" sz="2400" dirty="0" err="1" smtClean="0">
                <a:latin typeface="Baskerville Old Face" pitchFamily="18" charset="0"/>
              </a:rPr>
              <a:t>trunchiere</a:t>
            </a:r>
            <a:r>
              <a:rPr lang="en-US" sz="2400" dirty="0" smtClean="0">
                <a:latin typeface="Baskerville Old Face" pitchFamily="18" charset="0"/>
              </a:rPr>
              <a:t> </a:t>
            </a:r>
            <a:r>
              <a:rPr lang="en-US" sz="2400" dirty="0" err="1" smtClean="0">
                <a:latin typeface="Baskerville Old Face" pitchFamily="18" charset="0"/>
              </a:rPr>
              <a:t>pentru</a:t>
            </a:r>
            <a:r>
              <a:rPr lang="en-US" sz="2400" dirty="0" smtClean="0">
                <a:latin typeface="Baskerville Old Face" pitchFamily="18" charset="0"/>
              </a:rPr>
              <a:t> </a:t>
            </a:r>
            <a:r>
              <a:rPr lang="en-US" sz="2400" dirty="0" err="1" smtClean="0">
                <a:latin typeface="Baskerville Old Face" pitchFamily="18" charset="0"/>
              </a:rPr>
              <a:t>derivata</a:t>
            </a:r>
            <a:r>
              <a:rPr lang="en-US" sz="2400" dirty="0" smtClean="0">
                <a:latin typeface="Baskerville Old Face" pitchFamily="18" charset="0"/>
              </a:rPr>
              <a:t> de </a:t>
            </a:r>
            <a:r>
              <a:rPr lang="en-US" sz="2400" dirty="0" err="1" smtClean="0">
                <a:latin typeface="Baskerville Old Face" pitchFamily="18" charset="0"/>
              </a:rPr>
              <a:t>ordinul</a:t>
            </a:r>
            <a:r>
              <a:rPr lang="en-US" sz="2400" dirty="0" smtClean="0">
                <a:latin typeface="Baskerville Old Face" pitchFamily="18" charset="0"/>
              </a:rPr>
              <a:t> </a:t>
            </a:r>
            <a:r>
              <a:rPr lang="ro-RO" sz="2400" dirty="0" smtClean="0">
                <a:latin typeface="Baskerville Old Face" pitchFamily="18" charset="0"/>
              </a:rPr>
              <a:t>doi</a:t>
            </a:r>
            <a:endParaRPr lang="en-US" sz="2400" dirty="0"/>
          </a:p>
        </p:txBody>
      </p:sp>
      <p:sp>
        <p:nvSpPr>
          <p:cNvPr id="1218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1857" name="Object 1"/>
          <p:cNvGraphicFramePr>
            <a:graphicFrameLocks noChangeAspect="1"/>
          </p:cNvGraphicFramePr>
          <p:nvPr/>
        </p:nvGraphicFramePr>
        <p:xfrm>
          <a:off x="1142976" y="2857495"/>
          <a:ext cx="2500330" cy="1240243"/>
        </p:xfrm>
        <a:graphic>
          <a:graphicData uri="http://schemas.openxmlformats.org/presentationml/2006/ole">
            <p:oleObj spid="_x0000_s121857" name="Equation" r:id="rId3" imgW="799753" imgH="393529" progId="Equation.DSMT4">
              <p:embed/>
            </p:oleObj>
          </a:graphicData>
        </a:graphic>
      </p:graphicFrame>
      <p:sp>
        <p:nvSpPr>
          <p:cNvPr id="1218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1859" name="Object 3"/>
          <p:cNvGraphicFramePr>
            <a:graphicFrameLocks noChangeAspect="1"/>
          </p:cNvGraphicFramePr>
          <p:nvPr/>
        </p:nvGraphicFramePr>
        <p:xfrm>
          <a:off x="5072066" y="3071810"/>
          <a:ext cx="2422059" cy="789056"/>
        </p:xfrm>
        <a:graphic>
          <a:graphicData uri="http://schemas.openxmlformats.org/presentationml/2006/ole">
            <p:oleObj spid="_x0000_s121859" name="Equation" r:id="rId4" imgW="1117600" imgH="368300" progId="Equation.DSMT4">
              <p:embed/>
            </p:oleObj>
          </a:graphicData>
        </a:graphic>
      </p:graphicFrame>
      <p:sp>
        <p:nvSpPr>
          <p:cNvPr id="1218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1861" name="Object 5"/>
          <p:cNvGraphicFramePr>
            <a:graphicFrameLocks noChangeAspect="1"/>
          </p:cNvGraphicFramePr>
          <p:nvPr/>
        </p:nvGraphicFramePr>
        <p:xfrm>
          <a:off x="1428728" y="4714884"/>
          <a:ext cx="5837196" cy="1000132"/>
        </p:xfrm>
        <a:graphic>
          <a:graphicData uri="http://schemas.openxmlformats.org/presentationml/2006/ole">
            <p:oleObj spid="_x0000_s121861" name="Equation" r:id="rId5" imgW="2120900" imgH="431800" progId="Equation.DSMT4">
              <p:embed/>
            </p:oleObj>
          </a:graphicData>
        </a:graphic>
      </p:graphicFrame>
      <p:sp>
        <p:nvSpPr>
          <p:cNvPr id="1218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1863" name="Object 7"/>
          <p:cNvGraphicFramePr>
            <a:graphicFrameLocks noChangeAspect="1"/>
          </p:cNvGraphicFramePr>
          <p:nvPr/>
        </p:nvGraphicFramePr>
        <p:xfrm>
          <a:off x="2285983" y="6072206"/>
          <a:ext cx="1714513" cy="494770"/>
        </p:xfrm>
        <a:graphic>
          <a:graphicData uri="http://schemas.openxmlformats.org/presentationml/2006/ole">
            <p:oleObj spid="_x0000_s121863" name="Equation" r:id="rId6" imgW="787400" imgH="228600" progId="Equation.DSMT4">
              <p:embed/>
            </p:oleObj>
          </a:graphicData>
        </a:graphic>
      </p:graphicFrame>
      <p:sp>
        <p:nvSpPr>
          <p:cNvPr id="1218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1865" name="Object 9"/>
          <p:cNvGraphicFramePr>
            <a:graphicFrameLocks noChangeAspect="1"/>
          </p:cNvGraphicFramePr>
          <p:nvPr/>
        </p:nvGraphicFramePr>
        <p:xfrm>
          <a:off x="571472" y="6072206"/>
          <a:ext cx="1588503" cy="490868"/>
        </p:xfrm>
        <a:graphic>
          <a:graphicData uri="http://schemas.openxmlformats.org/presentationml/2006/ole">
            <p:oleObj spid="_x0000_s121865" name="Equation" r:id="rId7" imgW="736600" imgH="228600" progId="Equation.DSMT4">
              <p:embed/>
            </p:oleObj>
          </a:graphicData>
        </a:graphic>
      </p:graphicFrame>
      <p:sp>
        <p:nvSpPr>
          <p:cNvPr id="17" name="TextBox 16"/>
          <p:cNvSpPr txBox="1"/>
          <p:nvPr/>
        </p:nvSpPr>
        <p:spPr>
          <a:xfrm>
            <a:off x="2214546" y="6143644"/>
            <a:ext cx="45719" cy="369332"/>
          </a:xfrm>
          <a:prstGeom prst="rect">
            <a:avLst/>
          </a:prstGeom>
          <a:noFill/>
        </p:spPr>
        <p:txBody>
          <a:bodyPr wrap="square" rtlCol="0">
            <a:spAutoFit/>
          </a:bodyPr>
          <a:lstStyle/>
          <a:p>
            <a:r>
              <a:rPr lang="en-US" dirty="0" smtClean="0"/>
              <a:t>;</a:t>
            </a:r>
            <a:endParaRPr lang="en-US" dirty="0"/>
          </a:p>
        </p:txBody>
      </p:sp>
      <p:sp>
        <p:nvSpPr>
          <p:cNvPr id="18" name="TextBox 17"/>
          <p:cNvSpPr txBox="1"/>
          <p:nvPr/>
        </p:nvSpPr>
        <p:spPr>
          <a:xfrm>
            <a:off x="4357686" y="3143248"/>
            <a:ext cx="857256" cy="461665"/>
          </a:xfrm>
          <a:prstGeom prst="rect">
            <a:avLst/>
          </a:prstGeom>
          <a:noFill/>
        </p:spPr>
        <p:txBody>
          <a:bodyPr wrap="square" rtlCol="0">
            <a:spAutoFit/>
          </a:bodyPr>
          <a:lstStyle/>
          <a:p>
            <a:r>
              <a:rPr lang="en-US" sz="2400" dirty="0" smtClean="0"/>
              <a:t>cu</a:t>
            </a:r>
            <a:endParaRPr lang="en-US" sz="2400" dirty="0"/>
          </a:p>
        </p:txBody>
      </p:sp>
    </p:spTree>
  </p:cSld>
  <p:clrMapOvr>
    <a:masterClrMapping/>
  </p:clrMapOvr>
  <p:transition spd="med">
    <p:cover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333</TotalTime>
  <Words>264</Words>
  <Application>Microsoft Office PowerPoint</Application>
  <PresentationFormat>On-screen Show (4:3)</PresentationFormat>
  <Paragraphs>118</Paragraphs>
  <Slides>30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Flow</vt:lpstr>
      <vt:lpstr>Equation</vt:lpstr>
      <vt:lpstr>    CALCULUL APROXIMATIV AL DERIVATELOR  DE ORDIN SUPERIOR CÂND SE CUNOAȘTE VALOAREA FUNCȚIEI ÎN CINCI PUNCTE NEECHIDISTANTE           </vt:lpstr>
      <vt:lpstr>   INTRODUCERE    Această lucrare prezintă formele generale al derivatelor până la ordinul patru inclusiv pentru calculul aproximativ al derivatelor de ordin superior când se cunoaște valoarea funcției în trei, cinci puncte echidistante și neechidistante.  Pentru a pune în evidență formule de calcul aproximativ a derivatelor de ordin superior, lucrarea conține un model de rezolvare a unei funcții mai întâi prin derivatele exacte ale funcției, apoi cu ajutorul formulelor de calcul aproximativ al derivatelor numerice când se cunoaște valoarea funcției în trei puncte echidistante sau neechidistante și în cinci puncte echidistante sau neechidistante. Comparație evidențiată print-un tabel final.    </vt:lpstr>
      <vt:lpstr>Slide 3</vt:lpstr>
      <vt:lpstr> CAPITOLUL   I </vt:lpstr>
      <vt:lpstr> 1.1  Calculul aproximativ al derivatelor unei funcții când se   cunoaște  valoarea funcției în trei puncte echidistante </vt:lpstr>
      <vt:lpstr> 1.2 Eroarea de trunchiere a unei funcții când se cunoaște  valoarea  funcției  în trei  puncte echidistante   Eroarea de trunchiere pentru derivata de ordinul întâi </vt:lpstr>
      <vt:lpstr>  CAPITOLUL   II </vt:lpstr>
      <vt:lpstr> 2.1.  Calculul aproximativ al derivatelor unei funcții când se cunoaște valoarea funcției în trei puncte neechidistante </vt:lpstr>
      <vt:lpstr> 2.2. Eroarea de trunchiere pentru derivatele  unei funcții calculate aproximativ când se cunoaște  valoarea  funcției  în trei  puncte neechidistante </vt:lpstr>
      <vt:lpstr> CAPITOLUL  III</vt:lpstr>
      <vt:lpstr> 3.1. Calculul aproximativ al derivatelor unei funcții când se cunoaște valoarea funcției în cinci puncte echidistante </vt:lpstr>
      <vt:lpstr> 3.2. Eroarea de trunchiere pentru derivatele unei funcții când se cunoaște valoarea funcției în cinci puncte echidistante </vt:lpstr>
      <vt:lpstr>Slide 13</vt:lpstr>
      <vt:lpstr>CAPITOLUL  IV </vt:lpstr>
      <vt:lpstr>Slide 15</vt:lpstr>
      <vt:lpstr>   CAPITOLUL V</vt:lpstr>
      <vt:lpstr>Slide 17</vt:lpstr>
      <vt:lpstr>Slide 18</vt:lpstr>
      <vt:lpstr>Slide 19</vt:lpstr>
      <vt:lpstr>Slide 20</vt:lpstr>
      <vt:lpstr> CAPITOLUL VI</vt:lpstr>
      <vt:lpstr>Slide 22</vt:lpstr>
      <vt:lpstr>Slide 23</vt:lpstr>
      <vt:lpstr>Slide 24</vt:lpstr>
      <vt:lpstr>Slide 25</vt:lpstr>
      <vt:lpstr>CAPITOLUL VII</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LUCRARE DE LICENȚĂ     CALCULUL APROXIMATIV AL DERIVATELOR DE ORDIN SUPERIOR CÂND SE CUNOAȘTE VALOAREA FUNCȚIEI ÎN CINCI PUNCTE NEECHIDISTANTE.</dc:title>
  <dc:creator>Giorgiana</dc:creator>
  <cp:lastModifiedBy>Giorgiana</cp:lastModifiedBy>
  <cp:revision>40</cp:revision>
  <dcterms:created xsi:type="dcterms:W3CDTF">2013-07-04T10:57:55Z</dcterms:created>
  <dcterms:modified xsi:type="dcterms:W3CDTF">2013-07-04T19:37:57Z</dcterms:modified>
</cp:coreProperties>
</file>